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56" r:id="rId6"/>
    <p:sldId id="259" r:id="rId7"/>
    <p:sldId id="261" r:id="rId8"/>
    <p:sldId id="282" r:id="rId9"/>
    <p:sldId id="288" r:id="rId10"/>
    <p:sldId id="290" r:id="rId11"/>
    <p:sldId id="291" r:id="rId12"/>
    <p:sldId id="273" r:id="rId13"/>
    <p:sldId id="262" r:id="rId14"/>
    <p:sldId id="294" r:id="rId15"/>
    <p:sldId id="267" r:id="rId16"/>
    <p:sldId id="268" r:id="rId17"/>
    <p:sldId id="264" r:id="rId18"/>
    <p:sldId id="292" r:id="rId19"/>
    <p:sldId id="286" r:id="rId20"/>
    <p:sldId id="279" r:id="rId21"/>
    <p:sldId id="260" r:id="rId22"/>
    <p:sldId id="287" r:id="rId23"/>
    <p:sldId id="296" r:id="rId24"/>
    <p:sldId id="277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135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F958E9-B8BF-4F56-8527-83BA7FDA3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D5CFA-5544-43B1-A5F0-9F7865985F17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9397CE-CD41-4A14-9EC1-9BE32B662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60E83A-8D89-4DE2-A28B-A5D9ADD07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F1FF8-625C-458D-A7F6-095D39F898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426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6D0E72-5AF9-4727-B3D6-A0C1718FE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4D346-FAD5-4261-84E0-10CD448FE599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7DEC5E-232E-49AE-93C6-ED3A9D7B0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E40960-1CC3-4A05-A86E-F4EEB1A40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CFF60-2299-4C27-9934-124593EAB7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1967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DB81EC-CDB6-43A5-A491-6F1D481A2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58787-18AC-4785-BDC1-49007657E533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F0D201-ED9A-4302-9C5C-3DE64BEC2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87AA4B-975D-43FE-9C90-203B88532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73F17B-391E-45C8-A0E2-B68729B6C1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53160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2E20480C-A302-4A69-82D7-F005EC2FE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1DB5D-8E5C-44E8-B0D0-8FBB4DFFD34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9E29FAC5-9F70-4155-ABBE-47BA3384C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6E8BBCE8-B813-419E-8DFA-4B214681F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B9B15-05BE-44DF-985C-16E89CFF34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5835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81B311EF-A371-48A7-93D0-ADBECC575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1930D-D514-40F0-825A-5C57A48A36C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289464B5-B2FB-4FD5-855E-6838556D0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DFAD5FDD-1E73-44DF-A1EF-0D69DC424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5437B-710D-41DF-A1C2-B38A0A0AC3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68758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B76CF7F9-F3E6-405A-B300-BBC3C05D0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3B301-227A-49D2-9114-3D28440F6D1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F04A382E-845A-4907-9FE9-DEB06F9FF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5B0D72FA-B3C0-4671-9B07-DF869BC1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D7336-2D03-4AAC-8F2A-D74CC1647DC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1277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0AA73A7E-5EA3-4CD3-808A-7737E3AA9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AA2F3-3354-4A02-B3EC-717BDD74E05A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509CA053-D293-445B-AAF4-E2C934730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530E84C5-5565-4385-8DDA-163D80D9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DE5AA-7062-461E-830F-49F370174B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9538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F30D7CD0-D297-4202-8B0F-44B97D63D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C5DD1-D96D-42BC-9322-107F360B4E78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9EB642F7-9F50-4382-B438-6427E300E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1C73937A-21E5-417A-8285-DF39DA38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0E456-1697-4E3B-8D43-A30F3C2C33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2480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A146C2A7-5DC4-40D9-8EFF-DE30364B0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5010A-0EB7-4096-A8CA-DE7721586294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88B95316-1D60-4AE1-BE71-4C605A415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B40E4E54-1BD4-4B63-ABB3-8147B3627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1C2A94-2867-4966-AF43-026E84257D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4348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609870-3913-47A7-85FD-11EA51AC1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84407-AFF9-4E51-A266-300D01578457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68CD63-ADE0-409A-8369-774F10B4B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08D23C-5320-4C1E-A34D-41FFEC9E9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3FCC7-DBAE-46A6-A61C-8EE56DABB74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28135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747EB7-22FD-4013-B194-3C924D7F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F3BDD-3E38-4009-AC48-BD07F8FA3BA9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B5A089-5C99-41D6-A260-BB4995247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F83E6B-2A66-4D33-9401-3B36F1654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BC5964-71B6-4BC4-ADBC-4E8F75ED0C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4530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49805C-81A8-427D-923E-A7BA28FD38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D2A10-4851-4DDF-86CD-FC96E085BD9E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3B69616-72DC-40BB-B540-31AA51AB60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EC5F7A3-F275-44BB-89F7-B3432C5EA5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8F65E1-A5B4-419C-A555-39594D62811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09578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139960-C53F-40C6-B5E6-3B45D5B056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00413-F96D-4D34-A805-EED97A5EB514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7958C7-C5FE-488F-9E28-2673FB5691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9F3CC6F-BA1C-441E-9B92-1F20474A5A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FAD72F-88A5-4169-BD98-D904746294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3889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2299C01-C80A-40F5-9048-837D58A33F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D18DE-B203-495D-949F-CEAA35F7FD0D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45640B-71B4-4B8E-B10B-B9827054AD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BB3514-4EA0-4FF7-AA91-6ACD00BBEA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4AF550-DB03-4B31-ABB8-F2C2814E3A1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3194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419FE-FB24-4B8A-99EA-EF98CCE48E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27B70-B0AF-4FE8-90D5-492D11617F05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3B1351-200E-4163-9BEC-2FDFFEAEAF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FEC2B2-0273-43D4-A360-A258F5B691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3D181E-7250-43CA-BC8C-7E75193649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85069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49F8717-B28C-42DE-A6A8-00D22F3849D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DD80B-AC54-4E83-B7B4-4113E082A4D4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EE62B3A-23A9-4E6E-B87E-F365A3B9D9F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9BBC493-67DE-4785-A1AC-6AB3802F12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AD6B4C-6CDB-462E-BE34-5800EA16A46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90249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F417892-0012-4B6B-8392-66012A9CC1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9218E-158E-44E1-B765-1CCCC5621622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93A07EC-CA03-4DE6-8809-7FAB7B0346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129F91B-028F-402B-8D8E-B15797237D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FFACB5-8D32-45F8-9B7F-F4F4C1DAEA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3399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825A465-2173-4388-8051-DD4AF1F57B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72FD9-1872-4AC2-939B-8284AA3C60E6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3EAEF9E-5C18-4FF4-B25B-7F97B5C9DD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F0936CE-4E00-4068-B085-848CA105CC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F88B37-820B-4609-BFD7-2E9DEE0004A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88531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2B097D-B503-4DE2-ACC4-2654774877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1B646-AED3-4F8E-B076-EA6BD39D54D3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14F1DB-023E-4112-A35B-965A5DBD18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6644F9-F7AE-45E8-8D3B-6F90C86B6E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AEFF2C-84BC-4303-8810-1D1DD3F1F2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65214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75C130-C97E-40EA-9426-CA889B372D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D3028-6131-4133-9444-2FE6B1B277F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8A635A-6DFA-4AED-B903-DA9DE1E1755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B36E4A-F588-431D-AE01-6918BE379D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C8CBF7-17FD-4D6F-BF18-15CAF6B91F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26698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A56EC8-17C7-421B-99F0-A69FE3C937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F6CC79-9E70-4117-9E3F-E140D086E99F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9F2D14E-FCAB-48B9-A4C2-493CAD48FB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0B6A9D4-AC69-4E37-AD46-CA1B0CE679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F7618-25B5-4E75-94F2-777FD1131E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609721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A929779-95A1-4911-9A05-B6EDC59B2C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D92F4-31E5-4DB7-98EF-BA891C931947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8501CB1-6E2C-4DA6-B6E0-D980DE60F5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9E9B1B-CEE2-4826-946D-E8C716922A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657D9B-1C2D-4310-8808-F5D3A7C757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63859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D40859-2C0C-43FD-9289-97D20159B5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C7D19-D19A-4530-B26C-EA7ACF77BDBA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8A6365A-7276-44BB-8D50-3F307F6307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01D0924-DAF1-4AA2-BBAE-AC4D25A31A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BB16CC-30BD-4C68-8679-557619B5D8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8303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0F8A9AC-03D5-4448-B471-5C59AE8BCE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7B714-AD22-46BF-947A-A3356312BAD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02A6528-D7BF-4947-8845-B8AFBD5743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7B0CF67-8AA1-43E3-953E-47FB220782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F4E3B9-D9E5-4411-BAC0-C09E82FED9F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89418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0F2EAF-0CD7-4F51-BC17-510C5D3B4C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6DC24-CA91-4159-B969-B43A32BAB6B2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89A7A94-829A-4CD2-AE57-EE752F8AD1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EDEE97D-8CEC-4543-8D82-3159B56965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F255B8-FDC1-41AA-90B3-1287635390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58385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E07800-2E19-4234-B4F5-A0B24114E8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AE9A07-6AF0-4357-8027-772A6A2ADC4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A87132-A953-4023-BB7A-61FE58F668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39BA81-F607-4472-8D43-7FB7F19309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46DEBE-8D50-44B9-8F69-05A1CF65BDD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41354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9E1E434-441C-43AB-9548-99324EB8BBB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63C417-E46D-4E07-A83A-599E865D8E2F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78599FB-03B5-422A-9865-F811826F1A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19122F0-6AF0-408D-B01F-C101D0241F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2452EB-3F56-44C6-B2C9-57E4D0CFF2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616701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D86E127-FDE5-4AD3-B1A9-7D33DA0362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ED34A-4B50-4F44-B189-3986B3ACB893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935E031-562A-43B6-8B61-4005EE20E9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89829E2-19DB-4C59-A795-669D1B3388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2F6051-3E6C-4F27-83A5-1061AD72EC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89149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1A1A6B8-0500-4980-873E-646B4E96A68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BF455-9774-43E9-AAAD-CDC8E40F79B1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6F9202A-0262-4A88-B561-E8E0117982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1BE7F02-F608-432D-BA4C-C56DB51265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EAAB2-00DA-4BAC-8F76-08646F443E8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003938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95885C-3914-43B7-AD93-D7C614AE2E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F6008-C191-4103-B815-245BF647C18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8FC301-77F3-4863-92DB-BA1A3548A2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F8247BF-D31B-4ABE-8CCF-BA2C9387B6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1DECE1-F2F0-4DD2-93BE-9FC021D027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902448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A72C20-D712-4BA1-BAE7-C5A4E7C344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DA2F4-6709-4EF2-934D-3E1402FC6EEF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C20F66-27CA-4BB8-9572-58E7A28891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616B51-26C4-41E8-9066-E4A8598421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3FEC29-2864-4197-8DAE-BB0D959929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118554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BF37867-C726-40BC-8E7C-679A10D67C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5929D-2C67-4D21-B043-9F704E16324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391B23F-51AA-46E9-B03F-949308972C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4A361C-5677-4813-B501-0DCBD24D22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43C502-D13C-4BD5-BA6F-6BE52713DF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694863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88CF2F-E05A-4799-A576-6709A92DDD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100BE-FB14-45C3-96F4-AE97AF7D9D2F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B80B46C-CAE1-459D-A96A-714111C1D1A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0C6A526-0917-456F-A661-4906D7CE1E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AB8A8-F43F-4D29-8570-B1DD6DC636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68772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30E145-716C-45D4-BB31-73C1A849CE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44678-34EE-4F90-90E7-ED94AF61DCF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100963A-3E46-4971-BC9E-69420D5308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07BD0FB-9228-4929-98CF-4C1A006E0A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64EE97-BF33-43F7-B6EE-AB7FD9F92EB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94463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A56B9B-9A8B-437F-9FE6-7322782F7E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431DA-3DD9-41CC-93F2-098C18EEE7D3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0C50A6-E716-4FC1-846C-746749CBC8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D32E846-2A41-4715-B04E-DD024FCD14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8A6C07-C6A1-4263-A493-4659336514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73444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21013CB-13AA-49DA-BD90-638D6B7921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0A642-7DE9-47EB-A46A-27575DEDAF8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1B52F5D-9F99-4D6A-9028-2F81BF38C8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7715276-D04E-4D87-A289-15FB13D776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05778F-BC6D-488C-9D3F-7000859B01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22210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499A3B-E0EA-41B0-AA2D-53B56E017D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A7F83-FC11-4FB5-9E12-66F14815B9DE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A867AB-D756-4A4C-831B-7C7CA87659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A63054-6241-4591-83C1-FE7083CD0D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0E862-F41F-4031-AA63-0CA8CDF86A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84657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D86FFA3-1B47-48EA-BE98-2D3F4C5281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201A6-2F9B-42BF-B014-A79DE88F70E9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25B2496A-9E20-4A9C-AA89-D1EF7880F2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7674504-5B89-47A7-8F63-8C99B0BA21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FE4E9F-ED3C-412F-8E4F-B343C255C34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73260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E7D45E8-3F7F-4723-979F-A026984888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CB55D-CA87-4E31-BDDB-1EA0517BE28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AA2E3D4-F1FF-4037-9FB7-C2F5092DAC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021A67B-BD2E-42AB-995B-0AE306340B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229097-1E67-4C42-BC8E-CB9CBDE347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010099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EA2F07E-655A-4BBC-96E4-2088D250A3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805B9-49EA-4D64-A986-B35CC326C01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1B40B41-E310-4944-AC03-4C852576B8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A43F37D-1EF4-4225-8B61-469DDFCCEA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BBF03C-7A7B-43F7-9C1A-3545D3CA13B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790642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6F8CDF-2AFA-4AD0-8432-CFE1775167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7F058-1BDB-45AF-86FF-F267BD4135C2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533BB6-3D9D-4585-A01A-EF460CA4BB5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8010E9-5456-47D1-AE54-CA2E65BC33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B39682-8D51-4C54-826E-23A7C47931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31714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3A893E-8DD4-468E-9E1B-84C760E325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455D1-5A0A-41F2-9534-B793936A6A4F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6BBA134-7379-4A67-850C-7A1DA7E2CA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462AA1-DE01-461D-86FD-4222AB1289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5B5765-850E-431D-BADF-F95C640DA6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297642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64D336-F6EC-451B-9BDB-E271C7A9E4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C34FA-AEC1-44CB-BED6-F546233869D8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4737BF2-D115-4B5B-8B47-2C5679842B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FF047AD-E3DD-4813-A996-467828A330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9E8AB0-05A8-4409-8F5F-DF250891BF9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62532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5D76755-6AB1-4F92-8677-5F881225A30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89C9F-D438-4165-AC00-99F951C661A8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726B605-D46B-4C81-98CA-04AA9AFA73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7BCCCC0-914A-4C0F-AFB4-3853D7D379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D3832E-6ACE-4157-8C2B-3F4FAAD1904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807629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B08BC7C-9EA5-4AEB-895D-FB19271E93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CF064-17D4-46F1-9B69-98788B5B23D7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0B264B-08A1-4D2F-997D-EB69BC4408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4A4D161-F02A-4E15-8368-0E266343FA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C8472-ABAD-4135-A0B7-2743340F331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513354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F5F42AF-A419-42E3-8A16-B4A05B99CB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BDD86-2B83-4777-AD94-B4C5B16C563E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5891F87-9E79-4007-BD5D-AF6AC18006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51DB337-3063-4BA0-BD65-B5F4E3E237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A3CD7-B352-480F-AF0E-78200A09843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34571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754313-D34F-4368-9AAC-3A954DD25D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6D214-2E4D-4F2C-B676-42518D4D73FE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8BD6596-2170-4D18-937F-BA1862A5BC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085F39-5BE7-4B6E-AC7D-FDA20E0BA4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E3DC2F-3B22-41AE-A95D-4DDD1836E5B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699368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8184AE-4033-432A-A655-EA1401251E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B01BA-D626-4832-8180-6AB0EA1B175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119000-0D90-4D66-BDE0-C7267C9B8A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4CF747-0DD8-409C-B034-0C1856BAAB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12F865-E15A-4F27-A166-A1DA28D871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64019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94B424B-CDBE-480C-AFAE-D520C108D68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DEB09-5AD3-47B3-A1F7-87316676A5A0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BC451DA-A5A5-49C6-BF6F-9FD0E8AC2C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9642D37-3404-422D-80A0-6FAA45BCAF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05D81A-A543-4D75-A1EE-9209C4179EA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11912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280957D-A82A-4D7C-91D1-C68FDCC85B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AF0B7-CAB6-4A88-B84C-0053C5415F6E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48270D1-6219-4C3E-8AD6-6BA1314D9F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BA900E7-150A-4C9B-9444-6B3DB22421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CB50F6-06A8-433D-ACDB-1F7A11A0D39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057412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03F9EE9-3A48-41F7-AF44-6820443685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EB85E-FDCC-442F-984B-0F549369D968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88816698-2A00-4DD6-AC12-C700D90CC4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07CAE0B-44A2-4C16-9378-CB20574E7F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0B9F92-18F0-41ED-A6EA-98F5273362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432019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58A0DE-D3C2-4845-AB7F-46E2A3E092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FC0F6-8F37-4F50-B4D0-7764A4644989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D36F5D-B956-47A1-884D-92E798E283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98D862-E9EF-4D8C-BAD4-35F44996A1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AC980C-3F1A-4D8F-A082-535CCB9B377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328400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CD961C-DAD2-44A3-843D-AE8D578679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D4212-D6B9-4B51-B12E-D587FA9DCC53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2B3284-D448-41EF-9C02-A077ADF1F3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712196-77E2-497B-A1B1-F298A70C48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0C258F-17B9-4534-BEC7-FC497E35D79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3016095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ED75AF0-1929-4C4A-802F-5D339106D3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CA233-D663-4089-9C04-09846996941D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A21B2CF-5995-44E7-86C7-FE1A342C9D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93E48D-9FA6-42BB-A647-E49684FCD1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952F4C-E3C2-4D51-8194-1470016AC36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703390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AC37BA5-D68D-4A39-A96F-7EB71C5994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A5AB8-118A-462E-B486-591D5AFEAA0B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1C9CCD4-A4A3-40E2-98AE-402468334B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B5C6B1-F3E0-4791-BD9C-DF18E11CCE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BD0461-571F-4B39-BB0E-E3BE602CC5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9934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2D11784C-AAB3-4C62-AA19-2D2F196AC52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10A54ECE-9530-41F0-AE69-A34DD0FFF3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5A9E257-09FD-4E30-83E9-DDFD138EA0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5B0B69-E65F-4108-9CB3-0364081B720C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ED684B-6F74-4CD3-8E15-195C49DB75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AE3B99-E782-4CE5-AA51-A556306F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3C5A6E8-0419-4DE6-9ADE-424C9395CE8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F2E95E70-AF46-4326-9F2C-E0CB9532B2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E9B921A-CE28-49E6-B8C0-33FEBE9A99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997E84B2-5DB9-467D-BE89-A244306C0E8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7E6D37-5E8C-4919-9621-4B0E27C4E8AA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74757" name="Rectangle 5">
            <a:extLst>
              <a:ext uri="{FF2B5EF4-FFF2-40B4-BE49-F238E27FC236}">
                <a16:creationId xmlns:a16="http://schemas.microsoft.com/office/drawing/2014/main" id="{02B72F51-36D6-46A5-ABBE-204C564C2AE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E717BBDA-9D14-4549-AFF0-5BDC0C06AF2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725702D-4759-428A-838A-A3E8805F747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82326834-EA8A-4A3E-9029-D688BA026C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7E663DFF-717E-4DC4-8B6C-79E4E825C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BA8F364C-1AA6-49C4-ADCF-A4E1475AF35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FF79DD9-C7AB-47A6-98C3-6542710DCB71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74757" name="Rectangle 5">
            <a:extLst>
              <a:ext uri="{FF2B5EF4-FFF2-40B4-BE49-F238E27FC236}">
                <a16:creationId xmlns:a16="http://schemas.microsoft.com/office/drawing/2014/main" id="{BC794749-5406-4042-BB1A-030888604CB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FB947CA6-A797-4AEA-B3C8-08C5BC271C5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2C54D92-71DD-45BF-8560-5B749B11024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91E8ED80-65FF-49D4-97FD-00A9311F64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FE648922-99B0-43C4-ACC0-EA8FA3160E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0FF0BD3F-F27C-4B87-81CA-3CB65CB5C4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BD09E1-349F-4CE0-A025-6D04DDF0FE57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74757" name="Rectangle 5">
            <a:extLst>
              <a:ext uri="{FF2B5EF4-FFF2-40B4-BE49-F238E27FC236}">
                <a16:creationId xmlns:a16="http://schemas.microsoft.com/office/drawing/2014/main" id="{1D185CD6-D835-48E0-8B79-963554ABAA5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547FCDEE-B68E-4B14-8BF7-2BE08642A73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50E4E024-EBAE-4738-8091-F6423F364F5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76819698-D396-47D1-A9A7-945A3779B0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6EF5C9C7-5A34-4128-8838-8A158FFCCF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4756" name="Rectangle 4">
            <a:extLst>
              <a:ext uri="{FF2B5EF4-FFF2-40B4-BE49-F238E27FC236}">
                <a16:creationId xmlns:a16="http://schemas.microsoft.com/office/drawing/2014/main" id="{F4B1018B-7233-490F-B899-2E12EF5A170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19EE97-369F-4C85-978D-8C25458A8B4D}" type="datetimeFigureOut">
              <a:rPr lang="ru-RU"/>
              <a:pPr>
                <a:defRPr/>
              </a:pPr>
              <a:t>20.04.2023</a:t>
            </a:fld>
            <a:endParaRPr lang="ru-RU"/>
          </a:p>
        </p:txBody>
      </p:sp>
      <p:sp>
        <p:nvSpPr>
          <p:cNvPr id="74757" name="Rectangle 5">
            <a:extLst>
              <a:ext uri="{FF2B5EF4-FFF2-40B4-BE49-F238E27FC236}">
                <a16:creationId xmlns:a16="http://schemas.microsoft.com/office/drawing/2014/main" id="{EDEF3EB5-AE9F-4D2A-89A5-5DBE3A6CF24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6D28412B-F761-43DA-AD81-03893C0B305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B8ED55C-BB7A-4BCE-92E4-4E291FF1E72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&#1090;&#1086;&#1084;&#1072;&#1089;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>
            <a:extLst>
              <a:ext uri="{FF2B5EF4-FFF2-40B4-BE49-F238E27FC236}">
                <a16:creationId xmlns:a16="http://schemas.microsoft.com/office/drawing/2014/main" id="{41D14D82-B9AA-47F3-9136-939B54E02A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260350"/>
            <a:ext cx="7772400" cy="1470025"/>
          </a:xfrm>
        </p:spPr>
        <p:txBody>
          <a:bodyPr/>
          <a:lstStyle/>
          <a:p>
            <a:pPr eaLnBrk="1" hangingPunct="1"/>
            <a:r>
              <a:rPr lang="ru-RU" altLang="ru-RU" sz="7200" b="1" i="1">
                <a:solidFill>
                  <a:srgbClr val="C00000"/>
                </a:solidFill>
                <a:latin typeface="Arial" panose="020B0604020202020204" pitchFamily="34" charset="0"/>
              </a:rPr>
              <a:t>Мы</a:t>
            </a:r>
            <a:r>
              <a:rPr lang="ru-RU" altLang="ru-RU" sz="7200" b="1" i="1">
                <a:solidFill>
                  <a:srgbClr val="C00000"/>
                </a:solidFill>
              </a:rPr>
              <a:t> против коррупции</a:t>
            </a:r>
          </a:p>
        </p:txBody>
      </p:sp>
      <p:sp>
        <p:nvSpPr>
          <p:cNvPr id="6147" name="Подзаголовок 2">
            <a:extLst>
              <a:ext uri="{FF2B5EF4-FFF2-40B4-BE49-F238E27FC236}">
                <a16:creationId xmlns:a16="http://schemas.microsoft.com/office/drawing/2014/main" id="{D91BCDE1-853F-4342-8C99-AB1A84030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572000"/>
            <a:ext cx="6400800" cy="1066800"/>
          </a:xfrm>
        </p:spPr>
        <p:txBody>
          <a:bodyPr/>
          <a:lstStyle/>
          <a:p>
            <a:pPr eaLnBrk="1" hangingPunct="1"/>
            <a:endParaRPr lang="ru-RU" altLang="ru-RU">
              <a:solidFill>
                <a:srgbClr val="002060"/>
              </a:solidFill>
            </a:endParaRP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2204BD17-1B66-4E51-A12F-55BA7AF6E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138363"/>
            <a:ext cx="6911975" cy="41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>
            <a:extLst>
              <a:ext uri="{FF2B5EF4-FFF2-40B4-BE49-F238E27FC236}">
                <a16:creationId xmlns:a16="http://schemas.microsoft.com/office/drawing/2014/main" id="{D5FA23DB-4054-4C12-B219-C7AE69151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500063"/>
            <a:ext cx="8229600" cy="2614612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b="1" i="1">
                <a:solidFill>
                  <a:srgbClr val="002060"/>
                </a:solidFill>
              </a:rPr>
              <a:t>Коррупция «есть корень, из которого</a:t>
            </a:r>
            <a:endParaRPr lang="ru-RU" altLang="ru-RU" b="1">
              <a:solidFill>
                <a:srgbClr val="00206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b="1" i="1">
                <a:solidFill>
                  <a:srgbClr val="002060"/>
                </a:solidFill>
              </a:rPr>
              <a:t>вытекает во все времена и при всяких</a:t>
            </a:r>
            <a:endParaRPr lang="ru-RU" altLang="ru-RU" b="1">
              <a:solidFill>
                <a:srgbClr val="00206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b="1" i="1">
                <a:solidFill>
                  <a:srgbClr val="002060"/>
                </a:solidFill>
              </a:rPr>
              <a:t>соблазнах презрение ко всем законам»</a:t>
            </a:r>
            <a:r>
              <a:rPr lang="ru-RU" altLang="ru-RU" b="1">
                <a:solidFill>
                  <a:srgbClr val="002060"/>
                </a:solidFill>
              </a:rPr>
              <a:t>.</a:t>
            </a:r>
          </a:p>
          <a:p>
            <a:pPr marL="0" indent="0"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ru-RU" altLang="ru-RU" u="sng">
                <a:hlinkClick r:id="rId2"/>
              </a:rPr>
              <a:t>Томас Гоббс</a:t>
            </a:r>
            <a:endParaRPr lang="ru-RU" altLang="ru-RU"/>
          </a:p>
        </p:txBody>
      </p:sp>
      <p:pic>
        <p:nvPicPr>
          <p:cNvPr id="7171" name="Picture 5">
            <a:extLst>
              <a:ext uri="{FF2B5EF4-FFF2-40B4-BE49-F238E27FC236}">
                <a16:creationId xmlns:a16="http://schemas.microsoft.com/office/drawing/2014/main" id="{60E322BE-E2F7-40C1-AF27-BA53617FC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3143250"/>
            <a:ext cx="467677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id="{26BF4BC1-C7F7-4014-B985-8B0721980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800" b="1" i="1">
                <a:solidFill>
                  <a:srgbClr val="C00000"/>
                </a:solidFill>
              </a:rPr>
              <a:t>Скажем коррупции «Нет!»</a:t>
            </a:r>
          </a:p>
        </p:txBody>
      </p:sp>
      <p:pic>
        <p:nvPicPr>
          <p:cNvPr id="8195" name="Содержимое 3" descr="_corrupt00.jpg">
            <a:extLst>
              <a:ext uri="{FF2B5EF4-FFF2-40B4-BE49-F238E27FC236}">
                <a16:creationId xmlns:a16="http://schemas.microsoft.com/office/drawing/2014/main" id="{FF77B64A-18B5-419C-ADEB-3E17CBA6693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2141538"/>
            <a:ext cx="7620000" cy="34417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F6EB4CAD-D274-4DD6-9AF4-54E0567D93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  <a:defRPr/>
            </a:pPr>
            <a:r>
              <a:rPr lang="ru-RU" dirty="0">
                <a:solidFill>
                  <a:srgbClr val="FF0000"/>
                </a:solidFill>
                <a:latin typeface="Arial Black" pitchFamily="34" charset="0"/>
              </a:rPr>
              <a:t>Коррупция –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</a:b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продажность и подкуп политических и общественных деятелей, государственных чиновников, злоупотребление служебным положением</a:t>
            </a:r>
          </a:p>
          <a:p>
            <a:pPr>
              <a:buFont typeface="Arial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1DF575-764D-40B5-AC72-94F6D7E46142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>
                <a:solidFill>
                  <a:srgbClr val="C00000"/>
                </a:solidFill>
              </a:rPr>
              <a:t>Давно ли появилась коррупция?</a:t>
            </a:r>
          </a:p>
        </p:txBody>
      </p:sp>
      <p:pic>
        <p:nvPicPr>
          <p:cNvPr id="14339" name="Содержимое 2">
            <a:extLst>
              <a:ext uri="{FF2B5EF4-FFF2-40B4-BE49-F238E27FC236}">
                <a16:creationId xmlns:a16="http://schemas.microsoft.com/office/drawing/2014/main" id="{7D283C08-3CDD-4758-960B-092683D4C030}"/>
              </a:ext>
            </a:extLst>
          </p:cNvPr>
          <p:cNvPicPr>
            <a:picLocks noGrp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Объект 2">
            <a:extLst>
              <a:ext uri="{FF2B5EF4-FFF2-40B4-BE49-F238E27FC236}">
                <a16:creationId xmlns:a16="http://schemas.microsoft.com/office/drawing/2014/main" id="{C0ADA629-867A-4C82-8986-605150457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836613"/>
            <a:ext cx="8229600" cy="4525962"/>
          </a:xfrm>
        </p:spPr>
        <p:txBody>
          <a:bodyPr/>
          <a:lstStyle/>
          <a:p>
            <a:r>
              <a:rPr lang="ru-RU" altLang="ru-RU"/>
              <a:t>Исторические корни коррупции, вероятно, восходят к обычаю делать подарки вождям или жрецам, чтобы добиться расположения. Дорогой подарок выделял человека среди других просителей и способствовал тому, чтобы его просьба была выполнена. Поэтому в первобытных обществах плата жрецу или вождю была нормой.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Объект 2">
            <a:extLst>
              <a:ext uri="{FF2B5EF4-FFF2-40B4-BE49-F238E27FC236}">
                <a16:creationId xmlns:a16="http://schemas.microsoft.com/office/drawing/2014/main" id="{29CD53A1-6699-46B5-B2FB-CBC269BAD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476250"/>
            <a:ext cx="8218487" cy="5649913"/>
          </a:xfrm>
        </p:spPr>
        <p:txBody>
          <a:bodyPr/>
          <a:lstStyle/>
          <a:p>
            <a:r>
              <a:rPr lang="ru-RU" altLang="ru-RU"/>
              <a:t>Особую озабоченность в древние времена вызывала продажность судей, поскольку она приводила к незаконному перераспределению собственности и желанию решить спор вне правового поля. Не случайно ведущие религии из всех видов коррупции осуждают в первую очередь подкуп судей. В частности, в Библии сказано: "Даров не принимай, ибо дары слепыми делают зрячих и превращают дело правых".  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C02405-F5E1-4667-ADCD-99729EEAFB1F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Формы коррупции</a:t>
            </a:r>
            <a:b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dirty="0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6B0FC907-C566-499A-9F18-4BFE63071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Взятка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Мошенничество</a:t>
            </a:r>
            <a:endParaRPr lang="ru-RU" dirty="0">
              <a:solidFill>
                <a:srgbClr val="00206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Вымогательство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Фаворитизм -покровительство любимцам (фаворитам) и назначение любимцев на высокие должности, несмотря на то, что они не обладают ни способностями, ни знаниями, необходимыми для их службы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Злоупотребление должностными полномочиями</a:t>
            </a:r>
            <a:endParaRPr lang="ru-RU" dirty="0">
              <a:solidFill>
                <a:srgbClr val="00206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DA938-F3E2-44B1-AAA9-90A2C4762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2214563"/>
            <a:ext cx="8229600" cy="15001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>
                <a:solidFill>
                  <a:schemeClr val="tx2">
                    <a:lumMod val="50000"/>
                  </a:schemeClr>
                </a:solidFill>
              </a:rPr>
              <a:t>Многие сравнивают </a:t>
            </a:r>
            <a:br>
              <a:rPr lang="ru-RU" b="1" i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50000"/>
                  </a:schemeClr>
                </a:solidFill>
              </a:rPr>
              <a:t>коррупцию с болячкой. </a:t>
            </a:r>
            <a:br>
              <a:rPr lang="ru-RU" b="1" i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>
                <a:solidFill>
                  <a:schemeClr val="tx2">
                    <a:lumMod val="50000"/>
                  </a:schemeClr>
                </a:solidFill>
              </a:rPr>
              <a:t>У каждой болячки есть свои причины, которые нужно лечить.</a:t>
            </a:r>
            <a:br>
              <a:rPr lang="ru-RU" b="1" i="1" dirty="0">
                <a:solidFill>
                  <a:srgbClr val="C00000"/>
                </a:solidFill>
              </a:rPr>
            </a:br>
            <a:r>
              <a:rPr lang="ru-RU" b="1" i="1" dirty="0">
                <a:solidFill>
                  <a:srgbClr val="C00000"/>
                </a:solidFill>
              </a:rPr>
              <a:t> </a:t>
            </a:r>
            <a:br>
              <a:rPr lang="ru-RU" b="1" i="1" dirty="0">
                <a:solidFill>
                  <a:srgbClr val="C00000"/>
                </a:solidFill>
              </a:rPr>
            </a:br>
            <a:r>
              <a:rPr lang="ru-RU" b="1" i="1" dirty="0">
                <a:solidFill>
                  <a:srgbClr val="C00000"/>
                </a:solidFill>
              </a:rPr>
              <a:t>Каковы же причины коррупции?</a:t>
            </a:r>
            <a:br>
              <a:rPr lang="ru-RU" b="1" i="1" dirty="0">
                <a:solidFill>
                  <a:srgbClr val="C00000"/>
                </a:solidFill>
              </a:rPr>
            </a:b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0940AFFC-86CF-473C-828B-7122223E83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Коррупция процветает там, где…</a:t>
            </a:r>
            <a:br>
              <a:rPr lang="pt-BR" sz="400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ru-RU" sz="4000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6BE9750B-DDE1-4E67-9BA4-F03AA4A36A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Не совершенны законы, процветает вседозволенность</a:t>
            </a:r>
            <a:endParaRPr lang="da-DK" altLang="ru-RU" sz="2400">
              <a:solidFill>
                <a:srgbClr val="002060"/>
              </a:solidFill>
              <a:latin typeface="Times New Roman" panose="02020603050405020304" pitchFamily="18" charset="0"/>
              <a:ea typeface="Arial Unicode MS" pitchFamily="34" charset="-128"/>
            </a:endParaRP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endParaRPr lang="pt-BR" altLang="ru-RU" sz="2000">
              <a:solidFill>
                <a:srgbClr val="002060"/>
              </a:solidFill>
              <a:latin typeface="Times New Roman" panose="02020603050405020304" pitchFamily="18" charset="0"/>
              <a:ea typeface="Arial Unicode MS" pitchFamily="34" charset="-128"/>
            </a:endParaRP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Н</a:t>
            </a:r>
            <a:r>
              <a:rPr lang="en-ZA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е проводятся проверки в учреждениях</a:t>
            </a: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endParaRPr lang="en-ZA" altLang="ru-RU" sz="240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П</a:t>
            </a:r>
            <a:r>
              <a:rPr lang="en-ZA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роцесс принятия важных решений проходит в закрытом порядке</a:t>
            </a: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 typeface="Wingdings" panose="05000000000000000000" pitchFamily="2" charset="2"/>
              <a:buNone/>
            </a:pPr>
            <a:endParaRPr lang="en-ZA" altLang="ru-RU" sz="320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Не развито гражданское общество</a:t>
            </a:r>
            <a:endParaRPr lang="en-ZA" altLang="ru-RU" sz="2400">
              <a:solidFill>
                <a:srgbClr val="002060"/>
              </a:solidFill>
              <a:latin typeface="Times New Roman" panose="02020603050405020304" pitchFamily="18" charset="0"/>
              <a:ea typeface="Arial Unicode MS" pitchFamily="34" charset="-128"/>
            </a:endParaRP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 typeface="Wingdings" panose="05000000000000000000" pitchFamily="2" charset="2"/>
              <a:buNone/>
            </a:pPr>
            <a:endParaRPr lang="en-ZA" altLang="ru-RU" sz="320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низкий уровень жизни и оплаты труда.</a:t>
            </a:r>
          </a:p>
          <a:p>
            <a:pPr lvl="1" eaLnBrk="1" hangingPunct="1">
              <a:lnSpc>
                <a:spcPct val="90000"/>
              </a:lnSpc>
              <a:buClr>
                <a:srgbClr val="66FFFF"/>
              </a:buClr>
              <a:buFontTx/>
              <a:buChar char="•"/>
            </a:pP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ea typeface="Arial Unicode MS" pitchFamily="34" charset="-128"/>
              </a:rPr>
              <a:t> </a:t>
            </a:r>
            <a:endParaRPr lang="ru-RU" altLang="ru-RU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9A982DE1-2BD3-435D-8171-0C99F95C1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14375"/>
            <a:ext cx="3614738" cy="1214438"/>
          </a:xfrm>
        </p:spPr>
        <p:txBody>
          <a:bodyPr rtlCol="0">
            <a:normAutofit fontScale="925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Бюрократия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–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EDF54E8-5B12-41D9-B078-B8BC544DD959}"/>
              </a:ext>
            </a:extLst>
          </p:cNvPr>
          <p:cNvSpPr/>
          <p:nvPr/>
        </p:nvSpPr>
        <p:spPr>
          <a:xfrm>
            <a:off x="4143375" y="1285875"/>
            <a:ext cx="4572000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система управления, основанная на административной волоките.</a:t>
            </a:r>
            <a:endParaRPr lang="ru-RU" sz="2800" dirty="0">
              <a:latin typeface="Arial Black" pitchFamily="34" charset="0"/>
              <a:cs typeface="Arial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A8AD55B-F6FE-4F4A-A369-DB3B3DE3D4FA}"/>
              </a:ext>
            </a:extLst>
          </p:cNvPr>
          <p:cNvSpPr/>
          <p:nvPr/>
        </p:nvSpPr>
        <p:spPr>
          <a:xfrm>
            <a:off x="3071813" y="3857625"/>
            <a:ext cx="5500687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–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плата или подарок должностному лицу за незаконные действия в пользу дающего.</a:t>
            </a:r>
            <a:endParaRPr lang="ru-RU" sz="2800" dirty="0">
              <a:latin typeface="Arial Black" pitchFamily="34" charset="0"/>
              <a:cs typeface="Arial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9EC14BA-3A28-4546-9012-B4D5BBF99312}"/>
              </a:ext>
            </a:extLst>
          </p:cNvPr>
          <p:cNvSpPr/>
          <p:nvPr/>
        </p:nvSpPr>
        <p:spPr>
          <a:xfrm>
            <a:off x="714375" y="3786188"/>
            <a:ext cx="2065338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 Взятка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424887DE-7208-4164-AC67-15546B0E4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42938"/>
            <a:ext cx="4114800" cy="1643062"/>
          </a:xfrm>
        </p:spPr>
        <p:txBody>
          <a:bodyPr rtlCol="0">
            <a:normAutofit fontScale="47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b="1" i="1" dirty="0">
              <a:solidFill>
                <a:srgbClr val="C00000"/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59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Вымогательство</a:t>
            </a:r>
            <a:r>
              <a:rPr lang="ru-RU" sz="5900" dirty="0">
                <a:solidFill>
                  <a:schemeClr val="tx2">
                    <a:lumMod val="50000"/>
                  </a:schemeClr>
                </a:solidFill>
              </a:rPr>
              <a:t> –</a:t>
            </a:r>
            <a:r>
              <a:rPr lang="ru-RU" sz="5100" dirty="0">
                <a:solidFill>
                  <a:schemeClr val="tx2">
                    <a:lumMod val="50000"/>
                  </a:schemeClr>
                </a:solidFill>
              </a:rPr>
              <a:t> </a:t>
            </a:r>
            <a:br>
              <a:rPr lang="ru-RU" sz="5100" dirty="0">
                <a:solidFill>
                  <a:schemeClr val="tx2">
                    <a:lumMod val="50000"/>
                  </a:schemeClr>
                </a:solidFill>
              </a:rPr>
            </a:br>
            <a:endParaRPr lang="ru-RU" sz="5100" dirty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29DB074-0A67-4F68-9042-E9F19FC3BF4C}"/>
              </a:ext>
            </a:extLst>
          </p:cNvPr>
          <p:cNvSpPr/>
          <p:nvPr/>
        </p:nvSpPr>
        <p:spPr>
          <a:xfrm>
            <a:off x="4572000" y="928688"/>
            <a:ext cx="4572000" cy="2678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не предусмотренное законом требование передачи денег, ценностей, сопровождаемое угрозами, обманом со стороны вымогателей.</a:t>
            </a:r>
            <a:endParaRPr lang="ru-RU" sz="2400" dirty="0">
              <a:latin typeface="Arial Black" pitchFamily="34" charset="0"/>
              <a:cs typeface="Arial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C72FD7C-CC94-4140-8149-1CEED3A2C030}"/>
              </a:ext>
            </a:extLst>
          </p:cNvPr>
          <p:cNvSpPr/>
          <p:nvPr/>
        </p:nvSpPr>
        <p:spPr>
          <a:xfrm>
            <a:off x="2857500" y="3929063"/>
            <a:ext cx="600075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Arial" charset="0"/>
              </a:rPr>
              <a:t> </a:t>
            </a:r>
            <a:endParaRPr lang="ru-RU" sz="2400" dirty="0">
              <a:latin typeface="Arial Black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40F727-B500-457A-96DE-4650EF4DF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</a:rPr>
              <a:t>В зависимости от сферы деятельности коррупция проявляется в следующих формах: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AF8AD71-A4C2-41F2-80FE-2971A896B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500313"/>
            <a:ext cx="8229600" cy="36258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900" b="1" dirty="0">
                <a:solidFill>
                  <a:schemeClr val="tx2">
                    <a:lumMod val="50000"/>
                  </a:schemeClr>
                </a:solidFill>
              </a:rPr>
              <a:t>Коррупция в сфере государственного управления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3900" b="1" dirty="0">
                <a:solidFill>
                  <a:schemeClr val="tx2">
                    <a:lumMod val="50000"/>
                  </a:schemeClr>
                </a:solidFill>
              </a:rPr>
              <a:t>Деловая коррупция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3900" b="1" dirty="0">
                <a:solidFill>
                  <a:schemeClr val="tx2">
                    <a:lumMod val="50000"/>
                  </a:schemeClr>
                </a:solidFill>
              </a:rPr>
              <a:t>Коррупция на предприятиях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3900" b="1" dirty="0">
                <a:solidFill>
                  <a:schemeClr val="tx2">
                    <a:lumMod val="50000"/>
                  </a:schemeClr>
                </a:solidFill>
              </a:rPr>
              <a:t>Бытовая коррупция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4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65866B52-14DA-4E42-A7D3-A01471D21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Какая форма коррупции представлена на слайде?</a:t>
            </a:r>
          </a:p>
        </p:txBody>
      </p:sp>
      <p:pic>
        <p:nvPicPr>
          <p:cNvPr id="23555" name="Picture 2">
            <a:extLst>
              <a:ext uri="{FF2B5EF4-FFF2-40B4-BE49-F238E27FC236}">
                <a16:creationId xmlns:a16="http://schemas.microsoft.com/office/drawing/2014/main" id="{9F441D15-8B71-4A61-AB47-8FBE18D8D9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84313"/>
            <a:ext cx="7507288" cy="51831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C864F5DC-E402-4A6A-8E38-658F8DD44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ru-RU" altLang="ru-RU" sz="2400"/>
            </a:br>
            <a:br>
              <a:rPr lang="ru-RU" altLang="ru-RU" sz="2400"/>
            </a:br>
            <a:r>
              <a:rPr lang="ru-RU" altLang="ru-RU" sz="2800" b="1">
                <a:solidFill>
                  <a:srgbClr val="FF0000"/>
                </a:solidFill>
              </a:rPr>
              <a:t>В России отношение к коррупции, закону нашло отражение во всевозможных пословицах и поговорках, фразах из известных кинофильмов. Ваша задача- произнесённые слова перевернуть так, чтобы получилось крылатое выражение или знаменитое высказывание</a:t>
            </a:r>
          </a:p>
        </p:txBody>
      </p:sp>
      <p:sp>
        <p:nvSpPr>
          <p:cNvPr id="25603" name="Объект 2">
            <a:extLst>
              <a:ext uri="{FF2B5EF4-FFF2-40B4-BE49-F238E27FC236}">
                <a16:creationId xmlns:a16="http://schemas.microsoft.com/office/drawing/2014/main" id="{4EA93680-ACE7-40E4-8D76-9D97F6E45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3573463"/>
            <a:ext cx="8147050" cy="2552700"/>
          </a:xfrm>
        </p:spPr>
        <p:txBody>
          <a:bodyPr/>
          <a:lstStyle/>
          <a:p>
            <a:r>
              <a:rPr lang="ru-RU" altLang="ru-RU" b="1"/>
              <a:t>- нога ногу чешет </a:t>
            </a:r>
          </a:p>
          <a:p>
            <a:r>
              <a:rPr lang="ru-RU" altLang="ru-RU" b="1"/>
              <a:t>- трудящийся имеет право стоять на свободе</a:t>
            </a:r>
          </a:p>
          <a:p>
            <a:r>
              <a:rPr lang="ru-RU" altLang="ru-RU" b="1"/>
              <a:t>- с чемоданом или с волей завязывают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90633-D79E-4B09-9B4B-2A19B128F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5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</a:rPr>
              <a:t>О чем гласит народная мудрость…</a:t>
            </a: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37DA833F-ABD8-46A0-99C2-56CBF9DF14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900113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«Рука руку моет» –</a:t>
            </a:r>
            <a:br>
              <a:rPr lang="ru-RU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</a:br>
            <a:endParaRPr lang="ru-RU" dirty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8436" name="Прямоугольник 3">
            <a:extLst>
              <a:ext uri="{FF2B5EF4-FFF2-40B4-BE49-F238E27FC236}">
                <a16:creationId xmlns:a16="http://schemas.microsoft.com/office/drawing/2014/main" id="{5F0BE6D7-0190-4EFB-A10A-A61DB3EC3E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1357313"/>
            <a:ext cx="40719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ru-RU" altLang="ru-RU" sz="2400">
                <a:solidFill>
                  <a:srgbClr val="FF0000"/>
                </a:solidFill>
                <a:latin typeface="Arial Black" panose="020B0A04020102020204" pitchFamily="34" charset="0"/>
              </a:rPr>
              <a:t>групповая запланированная деятельность в подкупе.</a:t>
            </a:r>
          </a:p>
          <a:p>
            <a:pPr eaLnBrk="1" hangingPunct="1">
              <a:buFontTx/>
              <a:buAutoNum type="arabicPeriod"/>
            </a:pPr>
            <a:r>
              <a:rPr lang="ru-RU" altLang="ru-RU" sz="2400">
                <a:solidFill>
                  <a:srgbClr val="FF0000"/>
                </a:solidFill>
                <a:latin typeface="Arial Black" panose="020B0A04020102020204" pitchFamily="34" charset="0"/>
              </a:rPr>
              <a:t>вымогательство, </a:t>
            </a:r>
          </a:p>
          <a:p>
            <a:pPr eaLnBrk="1" hangingPunct="1"/>
            <a:r>
              <a:rPr lang="ru-RU" altLang="ru-RU" sz="2400">
                <a:solidFill>
                  <a:srgbClr val="FF0000"/>
                </a:solidFill>
                <a:latin typeface="Arial Black" panose="020B0A04020102020204" pitchFamily="34" charset="0"/>
              </a:rPr>
              <a:t>взяточничество</a:t>
            </a:r>
            <a:endParaRPr lang="ru-RU" altLang="ru-RU" sz="2400">
              <a:solidFill>
                <a:srgbClr val="FF0000"/>
              </a:solidFill>
            </a:endParaRPr>
          </a:p>
        </p:txBody>
      </p:sp>
      <p:sp>
        <p:nvSpPr>
          <p:cNvPr id="5" name="Содержимое 2">
            <a:extLst>
              <a:ext uri="{FF2B5EF4-FFF2-40B4-BE49-F238E27FC236}">
                <a16:creationId xmlns:a16="http://schemas.microsoft.com/office/drawing/2014/main" id="{8AB27035-08B7-4266-9EE4-593D14AB31FB}"/>
              </a:ext>
            </a:extLst>
          </p:cNvPr>
          <p:cNvSpPr txBox="1">
            <a:spLocks/>
          </p:cNvSpPr>
          <p:nvPr/>
        </p:nvSpPr>
        <p:spPr bwMode="auto">
          <a:xfrm>
            <a:off x="428625" y="2786063"/>
            <a:ext cx="4257675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 fontScale="850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200">
                <a:solidFill>
                  <a:schemeClr val="tx2">
                    <a:lumMod val="50000"/>
                  </a:schemeClr>
                </a:solidFill>
                <a:latin typeface="Arial Black" pitchFamily="34" charset="0"/>
                <a:cs typeface="+mn-cs"/>
              </a:rPr>
              <a:t>«Не подмажешь, не поедешь» –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3200" dirty="0">
              <a:solidFill>
                <a:srgbClr val="00206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9E7176BE-7E7D-4EA7-A957-877260CA5C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0825" y="188913"/>
            <a:ext cx="4246563" cy="59372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b="1" i="1">
                <a:solidFill>
                  <a:srgbClr val="C00000"/>
                </a:solidFill>
                <a:latin typeface="Times New Roman" panose="02020603050405020304" pitchFamily="18" charset="0"/>
              </a:rPr>
              <a:t>Основные признаки коррупционного действия</a:t>
            </a: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ru-RU" altLang="ru-RU" b="1" i="1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2000" b="1">
                <a:solidFill>
                  <a:srgbClr val="10253F"/>
                </a:solidFill>
                <a:latin typeface="Times New Roman" panose="02020603050405020304" pitchFamily="18" charset="0"/>
              </a:rPr>
              <a:t>Обоюдное согласие участников действия.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b="1">
                <a:solidFill>
                  <a:srgbClr val="10253F"/>
                </a:solidFill>
                <a:latin typeface="Times New Roman" panose="02020603050405020304" pitchFamily="18" charset="0"/>
              </a:rPr>
              <a:t>Получение  определенных выгод и преимуществ обеими сторонами.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b="1">
                <a:solidFill>
                  <a:srgbClr val="10253F"/>
                </a:solidFill>
                <a:latin typeface="Times New Roman" panose="02020603050405020304" pitchFamily="18" charset="0"/>
              </a:rPr>
              <a:t>Принимаемое решение нарушает закон или противоречит  моральным нормам.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b="1">
                <a:solidFill>
                  <a:srgbClr val="10253F"/>
                </a:solidFill>
                <a:latin typeface="Times New Roman" panose="02020603050405020304" pitchFamily="18" charset="0"/>
              </a:rPr>
              <a:t>Сознательное подчинение общих интересов личной выгоде.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000" b="1">
                <a:solidFill>
                  <a:srgbClr val="10253F"/>
                </a:solidFill>
                <a:latin typeface="Times New Roman" panose="02020603050405020304" pitchFamily="18" charset="0"/>
              </a:rPr>
              <a:t>Обе стороны стремятся скрыть свои действия.</a:t>
            </a:r>
          </a:p>
          <a:p>
            <a:pPr eaLnBrk="1" hangingPunct="1">
              <a:lnSpc>
                <a:spcPct val="90000"/>
              </a:lnSpc>
            </a:pPr>
            <a:endParaRPr lang="ru-RU" altLang="ru-RU" sz="2000">
              <a:latin typeface="Times New Roman" panose="02020603050405020304" pitchFamily="18" charset="0"/>
            </a:endParaRPr>
          </a:p>
        </p:txBody>
      </p:sp>
      <p:sp>
        <p:nvSpPr>
          <p:cNvPr id="27653" name="Текст 4">
            <a:extLst>
              <a:ext uri="{FF2B5EF4-FFF2-40B4-BE49-F238E27FC236}">
                <a16:creationId xmlns:a16="http://schemas.microsoft.com/office/drawing/2014/main" id="{2CC11467-EE46-47DE-8A2D-1DFFD0C2C4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27654" name="Объект 5">
            <a:extLst>
              <a:ext uri="{FF2B5EF4-FFF2-40B4-BE49-F238E27FC236}">
                <a16:creationId xmlns:a16="http://schemas.microsoft.com/office/drawing/2014/main" id="{881A6383-9CC8-4935-A7BD-0E23AC12951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27655" name="Picture 4">
            <a:extLst>
              <a:ext uri="{FF2B5EF4-FFF2-40B4-BE49-F238E27FC236}">
                <a16:creationId xmlns:a16="http://schemas.microsoft.com/office/drawing/2014/main" id="{368BF90A-4C48-4140-AFBE-5D1B79D77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620713"/>
            <a:ext cx="4824412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29EF9D5D-6AEB-42AC-A93F-07CCCF29E7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dirty="0">
                <a:solidFill>
                  <a:srgbClr val="FF0000"/>
                </a:solidFill>
              </a:rPr>
              <a:t>Каков вред от коррупции?</a:t>
            </a:r>
          </a:p>
        </p:txBody>
      </p:sp>
      <p:pic>
        <p:nvPicPr>
          <p:cNvPr id="29699" name="Picture 5" descr="ANd9GcTu9zv0_k0gB6vIeP-e5ltdHNB2UZJfoKphdZWdHlsUanOJdHMB">
            <a:extLst>
              <a:ext uri="{FF2B5EF4-FFF2-40B4-BE49-F238E27FC236}">
                <a16:creationId xmlns:a16="http://schemas.microsoft.com/office/drawing/2014/main" id="{7828C69D-11BA-45EC-B6A7-B8EEA7E417AC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557338"/>
            <a:ext cx="7488238" cy="4608512"/>
          </a:xfr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>
            <a:extLst>
              <a:ext uri="{FF2B5EF4-FFF2-40B4-BE49-F238E27FC236}">
                <a16:creationId xmlns:a16="http://schemas.microsoft.com/office/drawing/2014/main" id="{B81C4A27-45A7-4BC6-AF11-B337E37710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6112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ru-RU" sz="1600" b="1" dirty="0">
                <a:solidFill>
                  <a:srgbClr val="CC3300"/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sz="1800" b="1" dirty="0">
                <a:solidFill>
                  <a:srgbClr val="FF0000"/>
                </a:solidFill>
              </a:rPr>
              <a:t>Уголовный  кодекс  РФ  предусматривает  следующие  виды   наказания  за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ru-RU" sz="1800" b="1" dirty="0">
                <a:solidFill>
                  <a:srgbClr val="FF0000"/>
                </a:solidFill>
              </a:rPr>
              <a:t>взяточничество: </a:t>
            </a:r>
          </a:p>
          <a:p>
            <a:pPr eaLnBrk="1" hangingPunct="1">
              <a:defRPr/>
            </a:pPr>
            <a:r>
              <a:rPr lang="ru-RU" sz="18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ст.  204.  Коммерческий  подкуп   (максимальное   наказание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лишение свободы на срок до пяти лет),</a:t>
            </a: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ст. 285. Злоупотребление  должностными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полномочиями (максимальное наказание  лишение  свободы  на  срок  до  десяти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лет), </a:t>
            </a: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ст. 290. Получение взятки (максимальное наказание лишение  свободы  на</a:t>
            </a:r>
            <a:r>
              <a:rPr lang="en-US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срок от семи до двенадцати лет с конфискацией или  без  таковой), </a:t>
            </a: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ст.  291.Дача взятки (максимальное наказание лишение свободы на срок до восьми  лет), </a:t>
            </a: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ст. 292. Служебный подлог </a:t>
            </a:r>
            <a:endParaRPr lang="en-US" sz="2000" b="1" dirty="0">
              <a:solidFill>
                <a:schemeClr val="accent4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(максимальное наказание </a:t>
            </a:r>
            <a:endParaRPr lang="en-US" sz="2000" b="1" dirty="0">
              <a:solidFill>
                <a:schemeClr val="accent4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лишение свободы  на  срок </a:t>
            </a:r>
            <a:endParaRPr lang="en-US" sz="2000" b="1" dirty="0">
              <a:solidFill>
                <a:schemeClr val="accent4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ru-RU" sz="2000" b="1" dirty="0">
                <a:solidFill>
                  <a:schemeClr val="accent4">
                    <a:lumMod val="1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до двух лет).</a:t>
            </a:r>
            <a:endParaRPr lang="ru-RU" sz="2000" dirty="0">
              <a:solidFill>
                <a:schemeClr val="accent4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ru-RU" sz="2000" b="1" dirty="0">
              <a:solidFill>
                <a:schemeClr val="accent4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3" name="Picture 5">
            <a:extLst>
              <a:ext uri="{FF2B5EF4-FFF2-40B4-BE49-F238E27FC236}">
                <a16:creationId xmlns:a16="http://schemas.microsoft.com/office/drawing/2014/main" id="{8A476D3E-609E-4392-A101-B8C3D23D9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437063"/>
            <a:ext cx="3563937" cy="220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6729B1B-8432-41F1-9148-E46160389200}"/>
              </a:ext>
            </a:extLst>
          </p:cNvPr>
          <p:cNvSpPr/>
          <p:nvPr/>
        </p:nvSpPr>
        <p:spPr>
          <a:xfrm>
            <a:off x="107504" y="714356"/>
            <a:ext cx="8179272" cy="36394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Calibri"/>
                <a:cs typeface="Arial" charset="0"/>
              </a:rPr>
              <a:t> </a:t>
            </a:r>
            <a:r>
              <a:rPr lang="ru-RU" sz="4000" b="1" cap="all" dirty="0">
                <a:ln w="9000" cmpd="sng">
                  <a:solidFill>
                    <a:srgbClr val="68007F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68007F">
                        <a:shade val="20000"/>
                        <a:satMod val="245000"/>
                      </a:srgbClr>
                    </a:gs>
                    <a:gs pos="43000">
                      <a:srgbClr val="68007F">
                        <a:satMod val="255000"/>
                      </a:srgbClr>
                    </a:gs>
                    <a:gs pos="48000">
                      <a:srgbClr val="68007F">
                        <a:shade val="85000"/>
                        <a:satMod val="255000"/>
                      </a:srgbClr>
                    </a:gs>
                    <a:gs pos="100000">
                      <a:srgbClr val="68007F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  <a:cs typeface="Arial" charset="0"/>
              </a:rPr>
              <a:t>Коррупция – такое явление, противодействовать которой мы можем только вместе и сообща.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cap="all" dirty="0">
              <a:ln w="9000" cmpd="sng">
                <a:solidFill>
                  <a:srgbClr val="68007F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68007F">
                      <a:shade val="20000"/>
                      <a:satMod val="245000"/>
                    </a:srgbClr>
                  </a:gs>
                  <a:gs pos="43000">
                    <a:srgbClr val="68007F">
                      <a:satMod val="255000"/>
                    </a:srgbClr>
                  </a:gs>
                  <a:gs pos="48000">
                    <a:srgbClr val="68007F">
                      <a:shade val="85000"/>
                      <a:satMod val="255000"/>
                    </a:srgbClr>
                  </a:gs>
                  <a:gs pos="100000">
                    <a:srgbClr val="68007F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cap="all" dirty="0">
              <a:ln w="9000" cmpd="sng">
                <a:solidFill>
                  <a:srgbClr val="68007F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68007F">
                      <a:shade val="20000"/>
                      <a:satMod val="245000"/>
                    </a:srgbClr>
                  </a:gs>
                  <a:gs pos="43000">
                    <a:srgbClr val="68007F">
                      <a:satMod val="255000"/>
                    </a:srgbClr>
                  </a:gs>
                  <a:gs pos="48000">
                    <a:srgbClr val="68007F">
                      <a:shade val="85000"/>
                      <a:satMod val="255000"/>
                    </a:srgbClr>
                  </a:gs>
                  <a:gs pos="100000">
                    <a:srgbClr val="68007F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50" dirty="0">
              <a:solidFill>
                <a:prstClr val="black"/>
              </a:solidFill>
              <a:latin typeface="Calibri"/>
              <a:cs typeface="Arial" charset="0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598</Words>
  <Application>Microsoft Office PowerPoint</Application>
  <PresentationFormat>Экран (4:3)</PresentationFormat>
  <Paragraphs>74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20</vt:i4>
      </vt:variant>
    </vt:vector>
  </HeadingPairs>
  <TitlesOfParts>
    <vt:vector size="32" baseType="lpstr">
      <vt:lpstr>Arial</vt:lpstr>
      <vt:lpstr>Arial Black</vt:lpstr>
      <vt:lpstr>Arial Unicode MS</vt:lpstr>
      <vt:lpstr>Calibri</vt:lpstr>
      <vt:lpstr>Tahoma</vt:lpstr>
      <vt:lpstr>Times New Roman</vt:lpstr>
      <vt:lpstr>Wingdings</vt:lpstr>
      <vt:lpstr>Тема Office</vt:lpstr>
      <vt:lpstr>Текстура</vt:lpstr>
      <vt:lpstr>1_Текстура</vt:lpstr>
      <vt:lpstr>2_Текстура</vt:lpstr>
      <vt:lpstr>3_Текстура</vt:lpstr>
      <vt:lpstr>Мы против коррупции</vt:lpstr>
      <vt:lpstr>Презентация PowerPoint</vt:lpstr>
      <vt:lpstr>Скажем коррупции «Нет!»</vt:lpstr>
      <vt:lpstr>Презентация PowerPoint</vt:lpstr>
      <vt:lpstr>Давно ли появилась коррупция?</vt:lpstr>
      <vt:lpstr>Презентация PowerPoint</vt:lpstr>
      <vt:lpstr>Презентация PowerPoint</vt:lpstr>
      <vt:lpstr>Формы коррупции </vt:lpstr>
      <vt:lpstr>Многие сравнивают  коррупцию с болячкой.  У каждой болячки есть свои причины, которые нужно лечить.   Каковы же причины коррупции? </vt:lpstr>
      <vt:lpstr>Коррупция процветает там, где… </vt:lpstr>
      <vt:lpstr>Презентация PowerPoint</vt:lpstr>
      <vt:lpstr>Презентация PowerPoint</vt:lpstr>
      <vt:lpstr>В зависимости от сферы деятельности коррупция проявляется в следующих формах: </vt:lpstr>
      <vt:lpstr>Какая форма коррупции представлена на слайде?</vt:lpstr>
      <vt:lpstr>  В России отношение к коррупции, закону нашло отражение во всевозможных пословицах и поговорках, фразах из известных кинофильмов. Ваша задача- произнесённые слова перевернуть так, чтобы получилось крылатое выражение или знаменитое высказывание</vt:lpstr>
      <vt:lpstr>О чем гласит народная мудрость…</vt:lpstr>
      <vt:lpstr>Презентация PowerPoint</vt:lpstr>
      <vt:lpstr>Каков вред от коррупции?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Вместе против коррупции</dc:title>
  <dc:creator>Ирина</dc:creator>
  <cp:lastModifiedBy>МБДОУ ""Детский сад N 121""</cp:lastModifiedBy>
  <cp:revision>56</cp:revision>
  <dcterms:created xsi:type="dcterms:W3CDTF">2011-12-27T18:16:15Z</dcterms:created>
  <dcterms:modified xsi:type="dcterms:W3CDTF">2023-04-20T09:21:01Z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0008006c0d0000000000010243100207f6000400038000</vt:lpwstr>
  </property>
</Properties>
</file>