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81" r:id="rId3"/>
    <p:sldId id="309" r:id="rId4"/>
    <p:sldId id="282" r:id="rId5"/>
    <p:sldId id="310" r:id="rId6"/>
    <p:sldId id="274" r:id="rId7"/>
    <p:sldId id="286" r:id="rId8"/>
    <p:sldId id="299" r:id="rId9"/>
    <p:sldId id="303" r:id="rId10"/>
    <p:sldId id="302" r:id="rId11"/>
    <p:sldId id="288" r:id="rId12"/>
    <p:sldId id="317" r:id="rId13"/>
    <p:sldId id="318" r:id="rId14"/>
    <p:sldId id="319" r:id="rId15"/>
    <p:sldId id="298" r:id="rId16"/>
    <p:sldId id="311" r:id="rId17"/>
    <p:sldId id="289" r:id="rId18"/>
    <p:sldId id="290" r:id="rId19"/>
    <p:sldId id="292" r:id="rId20"/>
    <p:sldId id="312" r:id="rId21"/>
    <p:sldId id="295" r:id="rId22"/>
    <p:sldId id="313" r:id="rId23"/>
    <p:sldId id="266" r:id="rId24"/>
    <p:sldId id="297" r:id="rId2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2286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4572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6858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9144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11430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13716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16002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1828800" algn="l" defTabSz="584200" rtl="0" fontAlgn="auto" latinLnBrk="0" hangingPunct="0">
      <a:lnSpc>
        <a:spcPct val="12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439" userDrawn="1">
          <p15:clr>
            <a:srgbClr val="A4A3A4"/>
          </p15:clr>
        </p15:guide>
        <p15:guide id="2" pos="4096">
          <p15:clr>
            <a:srgbClr val="A4A3A4"/>
          </p15:clr>
        </p15:guide>
        <p15:guide id="3" orient="horz" pos="1552" userDrawn="1">
          <p15:clr>
            <a:srgbClr val="A4A3A4"/>
          </p15:clr>
        </p15:guide>
        <p15:guide id="4" orient="horz" pos="48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y Allakhverdov" initials="AA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00"/>
    <a:srgbClr val="E64D10"/>
    <a:srgbClr val="FFFFFF"/>
    <a:srgbClr val="A3E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77" autoAdjust="0"/>
    <p:restoredTop sz="93979" autoAdjust="0"/>
  </p:normalViewPr>
  <p:slideViewPr>
    <p:cSldViewPr snapToGrid="0">
      <p:cViewPr>
        <p:scale>
          <a:sx n="58" d="100"/>
          <a:sy n="58" d="100"/>
        </p:scale>
        <p:origin x="-67" y="-182"/>
      </p:cViewPr>
      <p:guideLst>
        <p:guide orient="horz" pos="1439"/>
        <p:guide orient="horz" pos="1552"/>
        <p:guide orient="horz" pos="4886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45383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932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40016" y="9245600"/>
            <a:ext cx="312068" cy="3175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ru-RU" smtClean="0"/>
              <a:t>Вставка рисунка</a:t>
            </a:r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40016" y="9251950"/>
            <a:ext cx="312068" cy="3175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lnSpc>
                <a:spcPct val="100000"/>
              </a:lnSpc>
              <a:defRPr sz="1400" b="1">
                <a:solidFill>
                  <a:srgbClr val="73BE31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eaLnBrk="1" latinLnBrk="0" hangingPunct="1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16.%20&#1060;&#1080;&#1082;&#1089;&#1080;-&#1091;&#1088;&#1086;&#1082;%20&#1051;&#1077;&#1089;&#1085;&#1099;&#1077;%20&#1087;&#1086;&#1078;&#1072;&#1088;&#1099;%202.%20&#1050;&#1072;&#1082;%20&#1089;&#1087;&#1072;&#1089;&#1090;&#1080;&#1089;&#1100;.mp4" TargetMode="External"/><Relationship Id="rId1" Type="http://schemas.microsoft.com/office/2007/relationships/media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16.%20&#1060;&#1080;&#1082;&#1089;&#1080;-&#1091;&#1088;&#1086;&#1082;%20&#1051;&#1077;&#1089;&#1085;&#1099;&#1077;%20&#1087;&#1086;&#1078;&#1072;&#1088;&#1099;%202.%20&#1050;&#1072;&#1082;%20&#1089;&#1087;&#1072;&#1089;&#1090;&#1080;&#1089;&#1100;.mp4" TargetMode="External"/><Relationship Id="rId5" Type="http://schemas.openxmlformats.org/officeDocument/2006/relationships/image" Target="../media/image28.jp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20.%20&#1060;&#1080;&#1082;&#1089;&#1080;-&#1091;&#1088;&#1086;&#1082;%20&#1051;&#1077;&#1089;&#1085;&#1099;&#1077;%20&#1087;&#1086;&#1078;&#1072;&#1088;&#1099;%203.%20&#1050;&#1072;&#1082;%20&#1087;&#1088;&#1077;&#1076;&#1086;&#1090;&#1074;&#1088;&#1072;&#1090;&#1080;&#1090;&#1100;.mp4" TargetMode="External"/><Relationship Id="rId1" Type="http://schemas.microsoft.com/office/2007/relationships/media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20.%20&#1060;&#1080;&#1082;&#1089;&#1080;-&#1091;&#1088;&#1086;&#1082;%20&#1051;&#1077;&#1089;&#1085;&#1099;&#1077;%20&#1087;&#1086;&#1078;&#1072;&#1088;&#1099;%203.%20&#1050;&#1072;&#1082;%20&#1087;&#1088;&#1077;&#1076;&#1086;&#1090;&#1074;&#1088;&#1072;&#1090;&#1080;&#1090;&#1100;.mp4" TargetMode="External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22.%20&#1055;&#1086;&#1076;&#1074;&#1080;&#1075;%20-%20&#1057;&#1084;&#1077;&#1096;&#1072;&#1088;&#1080;&#1082;&#1080;.%20&#1040;&#1079;&#1073;&#1091;&#1082;&#1072;%20&#1079;&#1072;&#1097;&#1080;&#1090;&#1099;%20&#1083;&#1077;&#1089;&#1072;.mp4" TargetMode="External"/><Relationship Id="rId1" Type="http://schemas.microsoft.com/office/2007/relationships/media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22.%20&#1055;&#1086;&#1076;&#1074;&#1080;&#1075;%20-%20&#1057;&#1084;&#1077;&#1096;&#1072;&#1088;&#1080;&#1082;&#1080;.%20&#1040;&#1079;&#1073;&#1091;&#1082;&#1072;%20&#1079;&#1072;&#1097;&#1080;&#1090;&#1099;%20&#1083;&#1077;&#1089;&#1072;.mp4" TargetMode="External"/><Relationship Id="rId5" Type="http://schemas.openxmlformats.org/officeDocument/2006/relationships/image" Target="../media/image39.jp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3.%20&#1069;&#1083;&#1077;&#1084;&#1077;&#1085;&#1090;&#1072;&#1088;&#1085;&#1086;,%20&#1025;&#1078;&#1080;&#1082;%20-%20&#1057;&#1084;&#1077;&#1096;&#1072;&#1088;&#1080;&#1082;&#1080;.%20&#1040;&#1079;&#1073;&#1091;&#1082;&#1072;%20&#1079;&#1072;&#1097;&#1080;&#1090;&#1099;%20&#1083;&#1077;&#1089;&#1072;.mp4" TargetMode="External"/><Relationship Id="rId1" Type="http://schemas.microsoft.com/office/2007/relationships/media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3.%20&#1069;&#1083;&#1077;&#1084;&#1077;&#1085;&#1090;&#1072;&#1088;&#1085;&#1086;,%20&#1025;&#1078;&#1080;&#1082;%20-%20&#1057;&#1084;&#1077;&#1096;&#1072;&#1088;&#1080;&#1082;&#1080;.%20&#1040;&#1079;&#1073;&#1091;&#1082;&#1072;%20&#1079;&#1072;&#1097;&#1080;&#1090;&#1099;%20&#1083;&#1077;&#1089;&#1072;.mp4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5.%20&#1060;&#1080;&#1082;&#1089;&#1080;-&#1091;&#1088;&#1086;&#1082;%20&#1051;&#1077;&#1089;&#1085;&#1099;&#1077;%20&#1087;&#1086;&#1078;&#1072;&#1088;&#1099;%201.%20&#1055;&#1088;&#1080;&#1095;&#1080;&#1085;&#1099;.mp4" TargetMode="External"/><Relationship Id="rId1" Type="http://schemas.microsoft.com/office/2007/relationships/media" Target="file:///C:\Users\agorbuno\Desktop\&#1087;&#1088;&#1077;&#1079;&#1077;&#1085;&#1090;&#1072;&#1094;&#1080;&#1103;%20&#1089;%20&#1060;&#1080;&#1082;&#1089;&#1080;&#1096;&#1072;&#1088;&#1080;&#1082;&#1072;&#1084;&#1080;\&#1054;%20&#1087;&#1088;&#1080;&#1088;&#1086;&#1076;&#1085;&#1099;&#1093;%20&#1087;&#1086;&#1078;&#1072;&#1088;&#1072;&#1093;%20&#1074;%20&#1082;&#1072;&#1088;&#1090;&#1080;&#1085;&#1082;&#1072;&#1093;%20&#1080;%20&#1084;&#1091;&#1083;&#1100;&#1090;&#1092;&#1080;&#1083;&#1100;&#1084;&#1072;&#1093;\&#1057;&#1083;&#1072;&#1081;&#1076;%205.%20&#1060;&#1080;&#1082;&#1089;&#1080;-&#1091;&#1088;&#1086;&#1082;%20&#1051;&#1077;&#1089;&#1085;&#1099;&#1077;%20&#1087;&#1086;&#1078;&#1072;&#1088;&#1099;%201.%20&#1055;&#1088;&#1080;&#1095;&#1080;&#1085;&#1099;.mp4" TargetMode="External"/><Relationship Id="rId5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BE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756167" y="762000"/>
            <a:ext cx="11480801" cy="5519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lnSpc>
                <a:spcPct val="100000"/>
              </a:lnSpc>
              <a:defRPr sz="6900" b="1">
                <a:solidFill>
                  <a:srgbClr val="FFFFFF"/>
                </a:solidFill>
              </a:defRPr>
            </a:lvl1pPr>
          </a:lstStyle>
          <a:p>
            <a:r>
              <a:rPr lang="ru-RU" sz="8800" dirty="0" smtClean="0"/>
              <a:t>О природных пожарах</a:t>
            </a:r>
            <a:br>
              <a:rPr lang="ru-RU" sz="8800" dirty="0" smtClean="0"/>
            </a:br>
            <a:r>
              <a:rPr lang="ru-RU" sz="8800" dirty="0" smtClean="0"/>
              <a:t>в мультфильмах </a:t>
            </a:r>
            <a:br>
              <a:rPr lang="ru-RU" sz="8800" dirty="0" smtClean="0"/>
            </a:br>
            <a:r>
              <a:rPr lang="ru-RU" sz="8800" dirty="0" smtClean="0"/>
              <a:t>и картинках</a:t>
            </a:r>
            <a:endParaRPr sz="8800" dirty="0"/>
          </a:p>
        </p:txBody>
      </p:sp>
      <p:pic>
        <p:nvPicPr>
          <p:cNvPr id="1026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768" y="8788231"/>
            <a:ext cx="3013075" cy="47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247030" y="4256450"/>
            <a:ext cx="3409740" cy="616730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63717" y="4873180"/>
            <a:ext cx="4576368" cy="1137596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0" name="Rectangle 12"/>
          <p:cNvSpPr/>
          <p:nvPr/>
        </p:nvSpPr>
        <p:spPr>
          <a:xfrm>
            <a:off x="7663717" y="4256450"/>
            <a:ext cx="4576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  <a:cs typeface="Ubuntu"/>
              </a:rPr>
              <a:t>Пожары могут уничтожить целые деревни и города</a:t>
            </a:r>
          </a:p>
        </p:txBody>
      </p:sp>
      <p:pic>
        <p:nvPicPr>
          <p:cNvPr id="12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GO-GP-vert-RVB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21" descr="5-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759" y="2248686"/>
            <a:ext cx="5520131" cy="5520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Shape 197"/>
          <p:cNvSpPr/>
          <p:nvPr/>
        </p:nvSpPr>
        <p:spPr>
          <a:xfrm>
            <a:off x="651432" y="1035875"/>
            <a:ext cx="11995743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pc="-150" dirty="0" smtClean="0"/>
              <a:t>ЧЕМ ОПАСНЫ ПОЖАРЫ?</a:t>
            </a:r>
            <a:endParaRPr lang="ru-RU" spc="-150" dirty="0"/>
          </a:p>
        </p:txBody>
      </p:sp>
      <p:sp>
        <p:nvSpPr>
          <p:cNvPr id="16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 smtClean="0"/>
              <a:t>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4910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3710" y="2464217"/>
            <a:ext cx="9784686" cy="1354461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4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 smtClean="0"/>
              <a:t>11</a:t>
            </a:r>
            <a:endParaRPr dirty="0"/>
          </a:p>
        </p:txBody>
      </p:sp>
      <p:pic>
        <p:nvPicPr>
          <p:cNvPr id="196" name="LOGO-GP-vert-RVB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198783" y="1135260"/>
            <a:ext cx="1330518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z="4700" spc="-150" dirty="0" smtClean="0"/>
              <a:t>СВЯЗЬ ПОЖАРОВ И ИЗМЕНЕНИЙ КЛИМАТА</a:t>
            </a:r>
            <a:endParaRPr lang="ru-RU" sz="4700" spc="-150" dirty="0"/>
          </a:p>
        </p:txBody>
      </p:sp>
      <p:sp>
        <p:nvSpPr>
          <p:cNvPr id="17" name="Rectangle 16"/>
          <p:cNvSpPr/>
          <p:nvPr/>
        </p:nvSpPr>
        <p:spPr>
          <a:xfrm>
            <a:off x="1962048" y="2464217"/>
            <a:ext cx="94863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bg1"/>
                </a:solidFill>
                <a:cs typeface="Ubuntu"/>
              </a:rPr>
              <a:t>П</a:t>
            </a:r>
            <a:r>
              <a:rPr lang="ru-RU" sz="2800" dirty="0" smtClean="0">
                <a:solidFill>
                  <a:schemeClr val="bg1"/>
                </a:solidFill>
                <a:cs typeface="Ubuntu"/>
              </a:rPr>
              <a:t>ожароопасный </a:t>
            </a:r>
            <a:r>
              <a:rPr lang="ru-RU" sz="2800" dirty="0">
                <a:solidFill>
                  <a:schemeClr val="bg1"/>
                </a:solidFill>
                <a:cs typeface="Ubuntu"/>
              </a:rPr>
              <a:t>сезон становится длиннее, засухи чаще, из-за чего </a:t>
            </a:r>
            <a:r>
              <a:rPr lang="ru-RU" sz="2800" dirty="0" smtClean="0">
                <a:solidFill>
                  <a:schemeClr val="bg1"/>
                </a:solidFill>
                <a:cs typeface="Ubuntu"/>
              </a:rPr>
              <a:t>лес и </a:t>
            </a:r>
            <a:r>
              <a:rPr lang="ru-RU" sz="2800" dirty="0">
                <a:solidFill>
                  <a:schemeClr val="bg1"/>
                </a:solidFill>
                <a:cs typeface="Ubuntu"/>
              </a:rPr>
              <a:t>трава загораются от любой </a:t>
            </a:r>
            <a:r>
              <a:rPr lang="ru-RU" sz="2800" dirty="0" smtClean="0">
                <a:solidFill>
                  <a:schemeClr val="bg1"/>
                </a:solidFill>
                <a:cs typeface="Ubuntu"/>
              </a:rPr>
              <a:t>искры, а </a:t>
            </a:r>
            <a:r>
              <a:rPr lang="ru-RU" sz="2800" dirty="0">
                <a:solidFill>
                  <a:schemeClr val="bg1"/>
                </a:solidFill>
                <a:cs typeface="Ubuntu"/>
              </a:rPr>
              <a:t>пожары разрастаются быстрее.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8" name="Picture 17" descr="Screen Shot 2019-09-30 at 00.53.3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10" y="4306379"/>
            <a:ext cx="9787063" cy="471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833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3710" y="2464217"/>
            <a:ext cx="9784686" cy="1354461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4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 smtClean="0"/>
              <a:t>12</a:t>
            </a:r>
            <a:endParaRPr dirty="0"/>
          </a:p>
        </p:txBody>
      </p:sp>
      <p:pic>
        <p:nvPicPr>
          <p:cNvPr id="196" name="LOGO-GP-vert-RVB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198783" y="1135260"/>
            <a:ext cx="1330518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z="4700" spc="-150" dirty="0" smtClean="0"/>
              <a:t>СВЯЗЬ ПОЖАРОВ И ИЗМЕНЕНИЙ КЛИМАТА</a:t>
            </a:r>
            <a:endParaRPr lang="ru-RU" sz="4700" spc="-150" dirty="0"/>
          </a:p>
        </p:txBody>
      </p:sp>
      <p:sp>
        <p:nvSpPr>
          <p:cNvPr id="17" name="Rectangle 16"/>
          <p:cNvSpPr/>
          <p:nvPr/>
        </p:nvSpPr>
        <p:spPr>
          <a:xfrm>
            <a:off x="2256182" y="2685565"/>
            <a:ext cx="9486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bg1"/>
                </a:solidFill>
                <a:cs typeface="Ubuntu"/>
              </a:rPr>
              <a:t>Сажа от пожаров долетает </a:t>
            </a:r>
            <a:r>
              <a:rPr lang="ru-RU" sz="2800" dirty="0" smtClean="0">
                <a:solidFill>
                  <a:schemeClr val="bg1"/>
                </a:solidFill>
                <a:cs typeface="Ubuntu"/>
              </a:rPr>
              <a:t>до </a:t>
            </a:r>
            <a:r>
              <a:rPr lang="ru-RU" sz="2800" dirty="0">
                <a:solidFill>
                  <a:schemeClr val="bg1"/>
                </a:solidFill>
                <a:cs typeface="Ubuntu"/>
              </a:rPr>
              <a:t>ледников Арктики и оседает </a:t>
            </a:r>
            <a:r>
              <a:rPr lang="ru-RU" sz="2800" dirty="0" smtClean="0">
                <a:solidFill>
                  <a:schemeClr val="bg1"/>
                </a:solidFill>
                <a:cs typeface="Ubuntu"/>
              </a:rPr>
              <a:t>на </a:t>
            </a:r>
            <a:r>
              <a:rPr lang="ru-RU" sz="2800" dirty="0">
                <a:solidFill>
                  <a:schemeClr val="bg1"/>
                </a:solidFill>
                <a:cs typeface="Ubuntu"/>
              </a:rPr>
              <a:t>них, от чего льды тают быстрее</a:t>
            </a:r>
            <a:r>
              <a:rPr lang="ru-RU" sz="2800" b="1" dirty="0">
                <a:solidFill>
                  <a:schemeClr val="bg1"/>
                </a:solidFill>
                <a:cs typeface="Ubuntu"/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02721" y="7965981"/>
            <a:ext cx="49812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bg1"/>
                </a:solidFill>
                <a:cs typeface="Ubuntu"/>
              </a:rPr>
              <a:t>Чем меньше лесов остается после пожаров, тем больше вреда наносится окружающей среде.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/>
            </a:r>
            <a:br>
              <a:rPr lang="ru-RU" sz="2000" dirty="0" smtClean="0">
                <a:solidFill>
                  <a:schemeClr val="bg1"/>
                </a:solidFill>
                <a:cs typeface="Ubuntu"/>
              </a:rPr>
            </a:br>
            <a:r>
              <a:rPr lang="ru-RU" sz="2000" dirty="0" smtClean="0">
                <a:solidFill>
                  <a:schemeClr val="bg1"/>
                </a:solidFill>
                <a:cs typeface="Ubuntu"/>
              </a:rPr>
              <a:t>Без 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лесов идет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обеднение поч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в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ы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опустынивание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, больше ветров, мелеют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реки, беднеет 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экосистема</a:t>
            </a:r>
            <a:r>
              <a:rPr lang="ru-RU" sz="2000" b="1" dirty="0">
                <a:solidFill>
                  <a:schemeClr val="bg1"/>
                </a:solidFill>
                <a:cs typeface="Ubuntu"/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9" name="Picture 21" descr="Screen Shot 2019-09-30 at 00.53.1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10" y="4527727"/>
            <a:ext cx="9784686" cy="471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0270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3710" y="2464217"/>
            <a:ext cx="9784686" cy="1354461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4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 smtClean="0"/>
              <a:t>13</a:t>
            </a:r>
            <a:endParaRPr dirty="0"/>
          </a:p>
        </p:txBody>
      </p:sp>
      <p:pic>
        <p:nvPicPr>
          <p:cNvPr id="196" name="LOGO-GP-vert-RVB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198783" y="1135260"/>
            <a:ext cx="1330518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z="4700" spc="-150" dirty="0" smtClean="0"/>
              <a:t>СВЯЗЬ ПОЖАРОВ И ИЗМЕНЕНИЙ КЛИМАТА</a:t>
            </a:r>
            <a:endParaRPr lang="ru-RU" sz="4700" spc="-150" dirty="0"/>
          </a:p>
        </p:txBody>
      </p:sp>
      <p:sp>
        <p:nvSpPr>
          <p:cNvPr id="17" name="Rectangle 16"/>
          <p:cNvSpPr/>
          <p:nvPr/>
        </p:nvSpPr>
        <p:spPr>
          <a:xfrm>
            <a:off x="2108200" y="2464217"/>
            <a:ext cx="94863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bg1"/>
                </a:solidFill>
                <a:cs typeface="Ubuntu"/>
              </a:rPr>
              <a:t>При пожарах выделяется парниковый газ – СО2. Чем его больше в атмосфере, тем больше наша планета «нагревается».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02721" y="7965981"/>
            <a:ext cx="49812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bg1"/>
                </a:solidFill>
                <a:cs typeface="Ubuntu"/>
              </a:rPr>
              <a:t>Чем меньше лесов остается после пожаров, тем больше вреда наносится окружающей среде.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/>
            </a:r>
            <a:br>
              <a:rPr lang="ru-RU" sz="2000" dirty="0" smtClean="0">
                <a:solidFill>
                  <a:schemeClr val="bg1"/>
                </a:solidFill>
                <a:cs typeface="Ubuntu"/>
              </a:rPr>
            </a:br>
            <a:r>
              <a:rPr lang="ru-RU" sz="2000" dirty="0" smtClean="0">
                <a:solidFill>
                  <a:schemeClr val="bg1"/>
                </a:solidFill>
                <a:cs typeface="Ubuntu"/>
              </a:rPr>
              <a:t>Без 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лесов идет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обеднение поч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в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ы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опустынивание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, больше ветров, мелеют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реки, беднеет 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экосистема</a:t>
            </a:r>
            <a:r>
              <a:rPr lang="ru-RU" sz="2000" b="1" dirty="0">
                <a:solidFill>
                  <a:schemeClr val="bg1"/>
                </a:solidFill>
                <a:cs typeface="Ubuntu"/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19" descr="Screen Shot 2019-09-30 at 00.53.2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239" y="4208871"/>
            <a:ext cx="6729161" cy="516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027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2209" y="2385447"/>
            <a:ext cx="10322339" cy="1848804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194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 smtClean="0"/>
              <a:t>14</a:t>
            </a:r>
            <a:endParaRPr dirty="0"/>
          </a:p>
        </p:txBody>
      </p:sp>
      <p:pic>
        <p:nvPicPr>
          <p:cNvPr id="196" name="LOGO-GP-vert-RVB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hape 197"/>
          <p:cNvSpPr/>
          <p:nvPr/>
        </p:nvSpPr>
        <p:spPr>
          <a:xfrm>
            <a:off x="198783" y="1135260"/>
            <a:ext cx="1330518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z="4700" spc="-150" dirty="0" smtClean="0"/>
              <a:t>СВЯЗЬ ПОЖАРОВ И ИЗМЕНЕНИЙ КЛИМАТА</a:t>
            </a:r>
            <a:endParaRPr lang="ru-RU" sz="4700" spc="-150" dirty="0"/>
          </a:p>
        </p:txBody>
      </p:sp>
      <p:sp>
        <p:nvSpPr>
          <p:cNvPr id="17" name="Rectangle 16"/>
          <p:cNvSpPr/>
          <p:nvPr/>
        </p:nvSpPr>
        <p:spPr>
          <a:xfrm>
            <a:off x="1462664" y="2385447"/>
            <a:ext cx="101318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dirty="0">
                <a:solidFill>
                  <a:schemeClr val="bg1"/>
                </a:solidFill>
                <a:cs typeface="Ubuntu"/>
              </a:rPr>
              <a:t>Чем меньше лесов </a:t>
            </a:r>
            <a:r>
              <a:rPr lang="ru-RU" sz="2800" dirty="0" smtClean="0">
                <a:solidFill>
                  <a:schemeClr val="bg1"/>
                </a:solidFill>
                <a:cs typeface="Ubuntu"/>
              </a:rPr>
              <a:t>остаётся </a:t>
            </a:r>
            <a:r>
              <a:rPr lang="ru-RU" sz="2800" dirty="0">
                <a:solidFill>
                  <a:schemeClr val="bg1"/>
                </a:solidFill>
                <a:cs typeface="Ubuntu"/>
              </a:rPr>
              <a:t>после пожаров, тем больше вреда наносится окружающей среде. </a:t>
            </a:r>
            <a:br>
              <a:rPr lang="ru-RU" sz="2800" dirty="0">
                <a:solidFill>
                  <a:schemeClr val="bg1"/>
                </a:solidFill>
                <a:cs typeface="Ubuntu"/>
              </a:rPr>
            </a:br>
            <a:r>
              <a:rPr lang="ru-RU" sz="2800" dirty="0">
                <a:solidFill>
                  <a:schemeClr val="bg1"/>
                </a:solidFill>
                <a:cs typeface="Ubuntu"/>
              </a:rPr>
              <a:t>Без лесов идет обеднение почвы, опустынивание, больше ветров, мелеют реки, беднеет экосистема</a:t>
            </a:r>
            <a:r>
              <a:rPr lang="ru-RU" sz="2800" b="1" dirty="0">
                <a:solidFill>
                  <a:schemeClr val="bg1"/>
                </a:solidFill>
                <a:cs typeface="Ubuntu"/>
              </a:rPr>
              <a:t>.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202721" y="7965981"/>
            <a:ext cx="49812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solidFill>
                  <a:schemeClr val="bg1"/>
                </a:solidFill>
                <a:cs typeface="Ubuntu"/>
              </a:rPr>
              <a:t>Чем меньше лесов остается после пожаров, тем больше вреда наносится окружающей среде.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/>
            </a:r>
            <a:br>
              <a:rPr lang="ru-RU" sz="2000" dirty="0" smtClean="0">
                <a:solidFill>
                  <a:schemeClr val="bg1"/>
                </a:solidFill>
                <a:cs typeface="Ubuntu"/>
              </a:rPr>
            </a:br>
            <a:r>
              <a:rPr lang="ru-RU" sz="2000" dirty="0" smtClean="0">
                <a:solidFill>
                  <a:schemeClr val="bg1"/>
                </a:solidFill>
                <a:cs typeface="Ubuntu"/>
              </a:rPr>
              <a:t>Без 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лесов идет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обеднение поч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в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ы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опустынивание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, больше ветров, мелеют </a:t>
            </a:r>
            <a:r>
              <a:rPr lang="ru-RU" sz="2000" dirty="0" smtClean="0">
                <a:solidFill>
                  <a:schemeClr val="bg1"/>
                </a:solidFill>
                <a:cs typeface="Ubuntu"/>
              </a:rPr>
              <a:t>реки, беднеет </a:t>
            </a:r>
            <a:r>
              <a:rPr lang="ru-RU" sz="2000" dirty="0">
                <a:solidFill>
                  <a:schemeClr val="bg1"/>
                </a:solidFill>
                <a:cs typeface="Ubuntu"/>
              </a:rPr>
              <a:t>экосистема</a:t>
            </a:r>
            <a:r>
              <a:rPr lang="ru-RU" sz="2000" b="1" dirty="0">
                <a:solidFill>
                  <a:schemeClr val="bg1"/>
                </a:solidFill>
                <a:cs typeface="Ubuntu"/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9" name="Picture 23" descr="Screen Shot 2019-09-30 at 00.57.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4443834"/>
            <a:ext cx="7637670" cy="488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276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5" descr="Screen Shot 2019-09-30 at 00.55.1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72" y="1867117"/>
            <a:ext cx="8078519" cy="7681802"/>
          </a:xfrm>
          <a:prstGeom prst="rect">
            <a:avLst/>
          </a:prstGeom>
        </p:spPr>
      </p:pic>
      <p:pic>
        <p:nvPicPr>
          <p:cNvPr id="6" name="LOGO-GP-vert-RVB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 smtClean="0"/>
              <a:t>15</a:t>
            </a:r>
            <a:endParaRPr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388625" y="3796436"/>
            <a:ext cx="4306957" cy="3638034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6" indent="0">
              <a:lnSpc>
                <a:spcPct val="100000"/>
              </a:lnSpc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70665" y="3873995"/>
            <a:ext cx="4142875" cy="3777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6" indent="0"/>
            <a:r>
              <a:rPr lang="ru-RU" sz="230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Замкнутый </a:t>
            </a:r>
            <a:r>
              <a:rPr lang="ru-RU" sz="2300" dirty="0" smtClea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круг: </a:t>
            </a:r>
            <a:r>
              <a:rPr lang="ru-RU" sz="230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изменения климата </a:t>
            </a:r>
            <a:r>
              <a:rPr lang="ru-RU" sz="2300" dirty="0" smtClea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создают условия для </a:t>
            </a:r>
            <a:r>
              <a:rPr lang="ru-RU" sz="230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увеличения количества пожаров (но не </a:t>
            </a:r>
            <a:r>
              <a:rPr lang="ru-RU" sz="2300" dirty="0" smtClea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являются причиной пожара!) </a:t>
            </a:r>
            <a:r>
              <a:rPr lang="ru-RU" sz="2300" dirty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, а большое количество пожаров ускоряет изменения </a:t>
            </a:r>
            <a:r>
              <a:rPr lang="ru-RU" sz="2300" dirty="0" smtClea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климата.</a:t>
            </a:r>
            <a:endParaRPr lang="ru-RU" sz="2300" dirty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0" marR="0" indent="0" algn="l" defTabSz="5842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9" name="Shape 197"/>
          <p:cNvSpPr/>
          <p:nvPr/>
        </p:nvSpPr>
        <p:spPr>
          <a:xfrm>
            <a:off x="198783" y="1135260"/>
            <a:ext cx="1330518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z="4700" spc="-150" dirty="0" smtClean="0"/>
              <a:t>СВЯЗЬ ПОЖАРОВ И ИЗМЕНЕНИЙ КЛИМАТА</a:t>
            </a:r>
            <a:endParaRPr lang="ru-RU" sz="4700" spc="-150" dirty="0"/>
          </a:p>
        </p:txBody>
      </p:sp>
    </p:spTree>
    <p:extLst>
      <p:ext uri="{BB962C8B-B14F-4D97-AF65-F5344CB8AC3E}">
        <p14:creationId xmlns:p14="http://schemas.microsoft.com/office/powerpoint/2010/main" val="25181427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-4692" y="272"/>
            <a:ext cx="13004800" cy="4876255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 smtClean="0"/>
              <a:t>16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868144" y="1214924"/>
            <a:ext cx="12556910" cy="77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sz="4400" dirty="0" smtClean="0"/>
              <a:t>КАК СПАСТИСЬ ОТ ЛЕСНОГО ПОЖАРА?</a:t>
            </a:r>
            <a:endParaRPr lang="ru-RU" sz="4400" dirty="0"/>
          </a:p>
        </p:txBody>
      </p:sp>
      <p:pic>
        <p:nvPicPr>
          <p:cNvPr id="8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лайд 16. Фикси-урок Лесные пожары 2. Как спастись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433917"/>
            <a:ext cx="13000108" cy="731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289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BE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/>
          <p:nvPr/>
        </p:nvSpPr>
        <p:spPr>
          <a:xfrm>
            <a:off x="348544" y="1282122"/>
            <a:ext cx="5735347" cy="4488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dirty="0" smtClean="0"/>
              <a:t>ЧТО ДЕЛАТЬ, </a:t>
            </a:r>
            <a:br>
              <a:rPr lang="ru-RU" dirty="0" smtClean="0"/>
            </a:br>
            <a:r>
              <a:rPr lang="ru-RU" dirty="0" smtClean="0"/>
              <a:t>ЕСЛИ ВЫ </a:t>
            </a:r>
            <a:br>
              <a:rPr lang="ru-RU" dirty="0" smtClean="0"/>
            </a:br>
            <a:r>
              <a:rPr lang="ru-RU" dirty="0" smtClean="0"/>
              <a:t>УВИДЕЛИ </a:t>
            </a:r>
            <a:br>
              <a:rPr lang="ru-RU" dirty="0" smtClean="0"/>
            </a:br>
            <a:r>
              <a:rPr lang="ru-RU" dirty="0" smtClean="0"/>
              <a:t>ПОЖАР </a:t>
            </a:r>
            <a:br>
              <a:rPr lang="ru-RU" dirty="0" smtClean="0"/>
            </a:br>
            <a:r>
              <a:rPr lang="ru-RU" dirty="0" smtClean="0"/>
              <a:t>НА ПРИРОДЕ? </a:t>
            </a:r>
            <a:endParaRPr lang="ru-RU" dirty="0"/>
          </a:p>
        </p:txBody>
      </p:sp>
      <p:sp>
        <p:nvSpPr>
          <p:cNvPr id="317" name="Shape 317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 smtClean="0"/>
              <a:t>17</a:t>
            </a:r>
            <a:endParaRPr dirty="0"/>
          </a:p>
        </p:txBody>
      </p:sp>
      <p:grpSp>
        <p:nvGrpSpPr>
          <p:cNvPr id="7" name="Group 6"/>
          <p:cNvGrpSpPr/>
          <p:nvPr/>
        </p:nvGrpSpPr>
        <p:grpSpPr>
          <a:xfrm>
            <a:off x="6014287" y="1201692"/>
            <a:ext cx="6772377" cy="2111597"/>
            <a:chOff x="4249565" y="132256"/>
            <a:chExt cx="4062719" cy="1266738"/>
          </a:xfrm>
        </p:grpSpPr>
        <p:sp>
          <p:nvSpPr>
            <p:cNvPr id="8" name="Rectangle 7"/>
            <p:cNvSpPr/>
            <p:nvPr/>
          </p:nvSpPr>
          <p:spPr>
            <a:xfrm>
              <a:off x="6418634" y="213447"/>
              <a:ext cx="1893650" cy="7643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400" b="1" dirty="0" smtClean="0">
                  <a:solidFill>
                    <a:schemeClr val="bg1"/>
                  </a:solidFill>
                  <a:cs typeface="Ubuntu"/>
                </a:rPr>
                <a:t>Уходите от пожара,</a:t>
              </a:r>
              <a:r>
                <a:rPr lang="en-US" sz="2400" b="1" dirty="0" smtClean="0">
                  <a:solidFill>
                    <a:schemeClr val="bg1"/>
                  </a:solidFill>
                  <a:cs typeface="Ubuntu"/>
                </a:rPr>
                <a:t/>
              </a:r>
              <a:br>
                <a:rPr lang="en-US" sz="2400" b="1" dirty="0" smtClean="0">
                  <a:solidFill>
                    <a:schemeClr val="bg1"/>
                  </a:solidFill>
                  <a:cs typeface="Ubuntu"/>
                </a:rPr>
              </a:br>
              <a:r>
                <a:rPr lang="ru-RU" sz="2400" dirty="0" smtClean="0">
                  <a:solidFill>
                    <a:schemeClr val="bg1"/>
                  </a:solidFill>
                  <a:cs typeface="Ubuntu"/>
                </a:rPr>
                <a:t>как только</a:t>
              </a:r>
              <a:r>
                <a:rPr lang="en-US" sz="2400" dirty="0" smtClean="0">
                  <a:solidFill>
                    <a:schemeClr val="bg1"/>
                  </a:solidFill>
                  <a:cs typeface="Ubuntu"/>
                </a:rPr>
                <a:t/>
              </a:r>
              <a:br>
                <a:rPr lang="en-US" sz="2400" dirty="0" smtClean="0">
                  <a:solidFill>
                    <a:schemeClr val="bg1"/>
                  </a:solidFill>
                  <a:cs typeface="Ubuntu"/>
                </a:rPr>
              </a:br>
              <a:r>
                <a:rPr lang="ru-RU" sz="2400" dirty="0" smtClean="0">
                  <a:solidFill>
                    <a:schemeClr val="bg1"/>
                  </a:solidFill>
                  <a:cs typeface="Ubuntu"/>
                </a:rPr>
                <a:t>его заметили,</a:t>
              </a:r>
              <a:r>
                <a:rPr lang="en-US" sz="2400" dirty="0" smtClean="0">
                  <a:solidFill>
                    <a:schemeClr val="bg1"/>
                  </a:solidFill>
                  <a:cs typeface="Ubuntu"/>
                </a:rPr>
                <a:t/>
              </a:r>
              <a:br>
                <a:rPr lang="en-US" sz="2400" dirty="0" smtClean="0">
                  <a:solidFill>
                    <a:schemeClr val="bg1"/>
                  </a:solidFill>
                  <a:cs typeface="Ubuntu"/>
                </a:rPr>
              </a:br>
              <a:r>
                <a:rPr lang="ru-RU" sz="2400" b="1" dirty="0" smtClean="0">
                  <a:solidFill>
                    <a:schemeClr val="bg1"/>
                  </a:solidFill>
                  <a:cs typeface="Ubuntu"/>
                </a:rPr>
                <a:t>смотрите под ноги 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9" name="Picture 8" descr="8-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565" y="132256"/>
              <a:ext cx="2101401" cy="1266738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6014287" y="3256067"/>
            <a:ext cx="7580202" cy="2111597"/>
            <a:chOff x="4249565" y="1357818"/>
            <a:chExt cx="4547331" cy="1266738"/>
          </a:xfrm>
        </p:grpSpPr>
        <p:sp>
          <p:nvSpPr>
            <p:cNvPr id="11" name="Rectangle 10"/>
            <p:cNvSpPr/>
            <p:nvPr/>
          </p:nvSpPr>
          <p:spPr>
            <a:xfrm>
              <a:off x="6418634" y="1623141"/>
              <a:ext cx="2378262" cy="4578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400" dirty="0" smtClean="0">
                  <a:solidFill>
                    <a:schemeClr val="bg1"/>
                  </a:solidFill>
                  <a:cs typeface="Ubuntu"/>
                </a:rPr>
                <a:t>Двигайтесь</a:t>
              </a:r>
              <a:r>
                <a:rPr lang="en-US" sz="2400" dirty="0" smtClean="0">
                  <a:solidFill>
                    <a:schemeClr val="bg1"/>
                  </a:solidFill>
                  <a:cs typeface="Ubuntu"/>
                </a:rPr>
                <a:t/>
              </a:r>
              <a:br>
                <a:rPr lang="en-US" sz="2400" dirty="0" smtClean="0">
                  <a:solidFill>
                    <a:schemeClr val="bg1"/>
                  </a:solidFill>
                  <a:cs typeface="Ubuntu"/>
                </a:rPr>
              </a:br>
              <a:r>
                <a:rPr lang="ru-RU" sz="2400" b="1" dirty="0" smtClean="0">
                  <a:solidFill>
                    <a:schemeClr val="bg1"/>
                  </a:solidFill>
                  <a:cs typeface="Ubuntu"/>
                </a:rPr>
                <a:t>поперёк</a:t>
              </a:r>
              <a:r>
                <a:rPr lang="en-US" sz="2400" b="1" dirty="0" smtClean="0">
                  <a:solidFill>
                    <a:schemeClr val="bg1"/>
                  </a:solidFill>
                  <a:cs typeface="Ubuntu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cs typeface="Ubuntu"/>
                </a:rPr>
                <a:t>ветра 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12" name="Picture 11" descr="8-2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565" y="1357818"/>
              <a:ext cx="2101398" cy="1266738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014287" y="5310442"/>
            <a:ext cx="6087899" cy="2111599"/>
            <a:chOff x="4249564" y="2583380"/>
            <a:chExt cx="3652103" cy="1266739"/>
          </a:xfrm>
        </p:grpSpPr>
        <p:sp>
          <p:nvSpPr>
            <p:cNvPr id="14" name="Rectangle 13"/>
            <p:cNvSpPr/>
            <p:nvPr/>
          </p:nvSpPr>
          <p:spPr>
            <a:xfrm>
              <a:off x="6418634" y="2832000"/>
              <a:ext cx="1483033" cy="4541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400" b="1" dirty="0" smtClean="0">
                  <a:solidFill>
                    <a:schemeClr val="bg1"/>
                  </a:solidFill>
                  <a:cs typeface="Ubuntu"/>
                </a:rPr>
                <a:t>Не бегите</a:t>
              </a:r>
              <a:r>
                <a:rPr lang="en-US" sz="2400" dirty="0" smtClean="0">
                  <a:solidFill>
                    <a:schemeClr val="bg1"/>
                  </a:solidFill>
                  <a:cs typeface="Ubuntu"/>
                </a:rPr>
                <a:t/>
              </a:r>
              <a:br>
                <a:rPr lang="en-US" sz="2400" dirty="0" smtClean="0">
                  <a:solidFill>
                    <a:schemeClr val="bg1"/>
                  </a:solidFill>
                  <a:cs typeface="Ubuntu"/>
                </a:rPr>
              </a:br>
              <a:r>
                <a:rPr lang="ru-RU" sz="2400" dirty="0" smtClean="0">
                  <a:solidFill>
                    <a:schemeClr val="bg1"/>
                  </a:solidFill>
                  <a:cs typeface="Ubuntu"/>
                </a:rPr>
                <a:t>вверх по холму 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 descr="8-3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564" y="2583380"/>
              <a:ext cx="2101399" cy="1266739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6014288" y="7364820"/>
            <a:ext cx="7580202" cy="2111599"/>
            <a:chOff x="4249566" y="3808942"/>
            <a:chExt cx="4547330" cy="1266739"/>
          </a:xfrm>
        </p:grpSpPr>
        <p:sp>
          <p:nvSpPr>
            <p:cNvPr id="17" name="Rectangle 16"/>
            <p:cNvSpPr/>
            <p:nvPr/>
          </p:nvSpPr>
          <p:spPr>
            <a:xfrm>
              <a:off x="6418633" y="4162958"/>
              <a:ext cx="2378263" cy="4578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2400" b="1" dirty="0" smtClean="0">
                  <a:solidFill>
                    <a:schemeClr val="bg1"/>
                  </a:solidFill>
                  <a:cs typeface="Ubuntu"/>
                </a:rPr>
                <a:t>Не прячьтесь</a:t>
              </a:r>
              <a:r>
                <a:rPr lang="en-US" sz="2400" dirty="0" smtClean="0">
                  <a:solidFill>
                    <a:schemeClr val="bg1"/>
                  </a:solidFill>
                  <a:cs typeface="Ubuntu"/>
                </a:rPr>
                <a:t/>
              </a:r>
              <a:br>
                <a:rPr lang="en-US" sz="2400" dirty="0" smtClean="0">
                  <a:solidFill>
                    <a:schemeClr val="bg1"/>
                  </a:solidFill>
                  <a:cs typeface="Ubuntu"/>
                </a:rPr>
              </a:br>
              <a:r>
                <a:rPr lang="ru-RU" sz="2400" dirty="0" smtClean="0">
                  <a:solidFill>
                    <a:schemeClr val="bg1"/>
                  </a:solidFill>
                  <a:cs typeface="Ubuntu"/>
                </a:rPr>
                <a:t>в оврагах</a:t>
              </a:r>
              <a:r>
                <a:rPr lang="en-US" sz="2400" dirty="0" smtClean="0">
                  <a:solidFill>
                    <a:schemeClr val="bg1"/>
                  </a:solidFill>
                  <a:cs typeface="Ubuntu"/>
                </a:rPr>
                <a:t> </a:t>
              </a:r>
              <a:r>
                <a:rPr lang="ru-RU" sz="2400" dirty="0" smtClean="0">
                  <a:solidFill>
                    <a:schemeClr val="bg1"/>
                  </a:solidFill>
                  <a:cs typeface="Ubuntu"/>
                </a:rPr>
                <a:t>и низинах 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pic>
          <p:nvPicPr>
            <p:cNvPr id="18" name="Picture 17" descr="8-4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566" y="3808942"/>
              <a:ext cx="2101398" cy="1266739"/>
            </a:xfrm>
            <a:prstGeom prst="rect">
              <a:avLst/>
            </a:prstGeom>
          </p:spPr>
        </p:pic>
      </p:grpSp>
      <p:pic>
        <p:nvPicPr>
          <p:cNvPr id="19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718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BE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/>
          <p:nvPr/>
        </p:nvSpPr>
        <p:spPr>
          <a:xfrm>
            <a:off x="278296" y="1282432"/>
            <a:ext cx="5457051" cy="4488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dirty="0" smtClean="0"/>
              <a:t>ЧТО ДЕЛАТЬ, </a:t>
            </a:r>
            <a:br>
              <a:rPr lang="ru-RU" dirty="0" smtClean="0"/>
            </a:br>
            <a:r>
              <a:rPr lang="ru-RU" dirty="0" smtClean="0"/>
              <a:t>ЕСЛИ ВЫ </a:t>
            </a:r>
            <a:br>
              <a:rPr lang="ru-RU" dirty="0" smtClean="0"/>
            </a:br>
            <a:r>
              <a:rPr lang="ru-RU" dirty="0" smtClean="0"/>
              <a:t>УВИДЕЛИ </a:t>
            </a:r>
            <a:br>
              <a:rPr lang="ru-RU" dirty="0" smtClean="0"/>
            </a:br>
            <a:r>
              <a:rPr lang="ru-RU" dirty="0" smtClean="0"/>
              <a:t>ПОЖАР </a:t>
            </a:r>
            <a:br>
              <a:rPr lang="ru-RU" dirty="0" smtClean="0"/>
            </a:br>
            <a:r>
              <a:rPr lang="ru-RU" dirty="0" smtClean="0"/>
              <a:t>НА ПРИРОДЕ? </a:t>
            </a:r>
            <a:endParaRPr lang="ru-RU" dirty="0"/>
          </a:p>
        </p:txBody>
      </p:sp>
      <p:sp>
        <p:nvSpPr>
          <p:cNvPr id="317" name="Shape 317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 smtClean="0"/>
              <a:t>18</a:t>
            </a:r>
            <a:endParaRPr dirty="0"/>
          </a:p>
        </p:txBody>
      </p:sp>
      <p:grpSp>
        <p:nvGrpSpPr>
          <p:cNvPr id="19" name="Group 18"/>
          <p:cNvGrpSpPr/>
          <p:nvPr/>
        </p:nvGrpSpPr>
        <p:grpSpPr>
          <a:xfrm>
            <a:off x="5867227" y="1311425"/>
            <a:ext cx="6806688" cy="2165895"/>
            <a:chOff x="4249565" y="509349"/>
            <a:chExt cx="3980943" cy="1266740"/>
          </a:xfrm>
        </p:grpSpPr>
        <p:sp>
          <p:nvSpPr>
            <p:cNvPr id="20" name="Rectangle 19"/>
            <p:cNvSpPr/>
            <p:nvPr/>
          </p:nvSpPr>
          <p:spPr>
            <a:xfrm>
              <a:off x="6418634" y="620364"/>
              <a:ext cx="1811874" cy="918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400" b="1" dirty="0" smtClean="0">
                  <a:solidFill>
                    <a:srgbClr val="FFFFFF"/>
                  </a:solidFill>
                  <a:cs typeface="Ubuntu"/>
                </a:rPr>
                <a:t>Избегайте пути </a:t>
              </a:r>
              <a:r>
                <a:rPr lang="ru-RU" sz="2400" dirty="0" smtClean="0">
                  <a:solidFill>
                    <a:srgbClr val="FFFFFF"/>
                  </a:solidFill>
                  <a:cs typeface="Ubuntu"/>
                </a:rPr>
                <a:t>через </a:t>
              </a:r>
              <a:r>
                <a:rPr lang="en-US" sz="2400" dirty="0" smtClean="0">
                  <a:solidFill>
                    <a:srgbClr val="FFFFFF"/>
                  </a:solidFill>
                  <a:cs typeface="Ubuntu"/>
                </a:rPr>
                <a:t/>
              </a:r>
              <a:br>
                <a:rPr lang="en-US" sz="2400" dirty="0" smtClean="0">
                  <a:solidFill>
                    <a:srgbClr val="FFFFFF"/>
                  </a:solidFill>
                  <a:cs typeface="Ubuntu"/>
                </a:rPr>
              </a:br>
              <a:r>
                <a:rPr lang="ru-RU" sz="2400" dirty="0" smtClean="0">
                  <a:solidFill>
                    <a:srgbClr val="FFFFFF"/>
                  </a:solidFill>
                  <a:cs typeface="Ubuntu"/>
                </a:rPr>
                <a:t>хвойные деревья, они горят быстрее, чем лиственные 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pic>
          <p:nvPicPr>
            <p:cNvPr id="21" name="Picture 20" descr="8-5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565" y="509349"/>
              <a:ext cx="2101400" cy="1266740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5867227" y="3704424"/>
            <a:ext cx="6833426" cy="2165892"/>
            <a:chOff x="4249565" y="1950180"/>
            <a:chExt cx="3996580" cy="1266738"/>
          </a:xfrm>
        </p:grpSpPr>
        <p:sp>
          <p:nvSpPr>
            <p:cNvPr id="23" name="Rectangle 22"/>
            <p:cNvSpPr/>
            <p:nvPr/>
          </p:nvSpPr>
          <p:spPr>
            <a:xfrm>
              <a:off x="6418634" y="2034384"/>
              <a:ext cx="1827511" cy="918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400" b="1" dirty="0" smtClean="0">
                  <a:solidFill>
                    <a:srgbClr val="FFFFFF"/>
                  </a:solidFill>
                  <a:cs typeface="Ubuntu"/>
                </a:rPr>
                <a:t>Безопасные зоны </a:t>
              </a:r>
              <a:r>
                <a:rPr lang="en-US" sz="2400" dirty="0" smtClean="0">
                  <a:solidFill>
                    <a:srgbClr val="FFFFFF"/>
                  </a:solidFill>
                  <a:cs typeface="Ubuntu"/>
                </a:rPr>
                <a:t>–</a:t>
              </a:r>
              <a:r>
                <a:rPr lang="ru-RU" sz="2400" dirty="0" smtClean="0">
                  <a:solidFill>
                    <a:srgbClr val="FFFFFF"/>
                  </a:solidFill>
                  <a:cs typeface="Ubuntu"/>
                </a:rPr>
                <a:t> дорога, песок, вспаханная земля, каменистая поверхность, вода 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pic>
          <p:nvPicPr>
            <p:cNvPr id="24" name="Picture 23" descr="8-6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565" y="1950180"/>
              <a:ext cx="2101397" cy="1266738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5867227" y="6097420"/>
            <a:ext cx="6820057" cy="2165892"/>
            <a:chOff x="4249565" y="3356988"/>
            <a:chExt cx="3988761" cy="1266738"/>
          </a:xfrm>
        </p:grpSpPr>
        <p:sp>
          <p:nvSpPr>
            <p:cNvPr id="26" name="Rectangle 25"/>
            <p:cNvSpPr/>
            <p:nvPr/>
          </p:nvSpPr>
          <p:spPr>
            <a:xfrm>
              <a:off x="6418634" y="3637282"/>
              <a:ext cx="1819692" cy="5724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2400" b="1" dirty="0" smtClean="0">
                  <a:solidFill>
                    <a:srgbClr val="FFFFFF"/>
                  </a:solidFill>
                  <a:cs typeface="Ubuntu"/>
                </a:rPr>
                <a:t>Не переходите </a:t>
              </a:r>
              <a:r>
                <a:rPr lang="ru-RU" sz="2400" dirty="0" smtClean="0">
                  <a:solidFill>
                    <a:srgbClr val="FFFFFF"/>
                  </a:solidFill>
                  <a:cs typeface="Ubuntu"/>
                </a:rPr>
                <a:t>через воду, если нет моста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  <p:pic>
          <p:nvPicPr>
            <p:cNvPr id="27" name="Picture 26" descr="8-7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9565" y="3356988"/>
              <a:ext cx="2101397" cy="1266738"/>
            </a:xfrm>
            <a:prstGeom prst="rect">
              <a:avLst/>
            </a:prstGeom>
          </p:spPr>
        </p:pic>
      </p:grpSp>
      <p:pic>
        <p:nvPicPr>
          <p:cNvPr id="14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9895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/>
          <p:nvPr/>
        </p:nvSpPr>
        <p:spPr>
          <a:xfrm>
            <a:off x="0" y="0"/>
            <a:ext cx="6502400" cy="4876800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72" name="Shape 272"/>
          <p:cNvSpPr/>
          <p:nvPr/>
        </p:nvSpPr>
        <p:spPr>
          <a:xfrm>
            <a:off x="6502400" y="-77"/>
            <a:ext cx="6502400" cy="4876800"/>
          </a:xfrm>
          <a:prstGeom prst="rect">
            <a:avLst/>
          </a:prstGeom>
          <a:solidFill>
            <a:srgbClr val="A3E04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73" name="Shape 273"/>
          <p:cNvSpPr/>
          <p:nvPr/>
        </p:nvSpPr>
        <p:spPr>
          <a:xfrm>
            <a:off x="6519486" y="4876800"/>
            <a:ext cx="6502400" cy="4876800"/>
          </a:xfrm>
          <a:prstGeom prst="rect">
            <a:avLst/>
          </a:prstGeom>
          <a:solidFill>
            <a:srgbClr val="C8D2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74" name="Shape 274"/>
          <p:cNvSpPr/>
          <p:nvPr/>
        </p:nvSpPr>
        <p:spPr>
          <a:xfrm>
            <a:off x="0" y="4876800"/>
            <a:ext cx="6519486" cy="4876800"/>
          </a:xfrm>
          <a:prstGeom prst="rect">
            <a:avLst/>
          </a:prstGeom>
          <a:solidFill>
            <a:srgbClr val="005C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75" name="Shape 275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005C42"/>
                </a:solidFill>
              </a:defRPr>
            </a:lvl1pPr>
          </a:lstStyle>
          <a:p>
            <a:r>
              <a:rPr lang="ru-RU" dirty="0" smtClean="0"/>
              <a:t>19</a:t>
            </a:r>
            <a:endParaRPr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6750" y="1385994"/>
            <a:ext cx="5628900" cy="2823039"/>
          </a:xfrm>
        </p:spPr>
        <p:txBody>
          <a:bodyPr>
            <a:noAutofit/>
          </a:bodyPr>
          <a:lstStyle/>
          <a:p>
            <a:r>
              <a:rPr lang="ru-RU" sz="3600" b="1" cap="none" dirty="0" smtClean="0">
                <a:solidFill>
                  <a:srgbClr val="FFFFFF"/>
                </a:solidFill>
                <a:latin typeface="+mn-lt"/>
                <a:cs typeface="Ubuntu"/>
              </a:rPr>
              <a:t>Как только увидели пожар, сразу сообщите</a:t>
            </a:r>
            <a:r>
              <a:rPr lang="en-US" sz="3600" b="1" cap="none" dirty="0" smtClean="0">
                <a:solidFill>
                  <a:srgbClr val="FFFFFF"/>
                </a:solidFill>
                <a:latin typeface="+mn-lt"/>
                <a:cs typeface="Ubuntu"/>
              </a:rPr>
              <a:t> </a:t>
            </a:r>
            <a:r>
              <a:rPr lang="ru-RU" sz="3600" b="1" cap="none" dirty="0" smtClean="0">
                <a:solidFill>
                  <a:srgbClr val="FFFFFF"/>
                </a:solidFill>
                <a:latin typeface="+mn-lt"/>
                <a:cs typeface="Ubuntu"/>
              </a:rPr>
              <a:t>родителям и</a:t>
            </a:r>
            <a:r>
              <a:rPr lang="en-US" sz="3600" b="1" cap="none" dirty="0" smtClean="0">
                <a:solidFill>
                  <a:srgbClr val="FFFFFF"/>
                </a:solidFill>
                <a:latin typeface="+mn-lt"/>
                <a:cs typeface="Ubuntu"/>
              </a:rPr>
              <a:t> </a:t>
            </a:r>
            <a:r>
              <a:rPr lang="ru-RU" sz="3600" b="1" cap="none" dirty="0" smtClean="0">
                <a:solidFill>
                  <a:srgbClr val="FFFFFF"/>
                </a:solidFill>
                <a:latin typeface="+mn-lt"/>
                <a:cs typeface="Ubuntu"/>
              </a:rPr>
              <a:t>взрослым </a:t>
            </a:r>
            <a:br>
              <a:rPr lang="ru-RU" sz="3600" b="1" cap="none" dirty="0" smtClean="0">
                <a:solidFill>
                  <a:srgbClr val="FFFFFF"/>
                </a:solidFill>
                <a:latin typeface="+mn-lt"/>
                <a:cs typeface="Ubuntu"/>
              </a:rPr>
            </a:br>
            <a:r>
              <a:rPr lang="ru-RU" sz="3600" b="1" cap="none" dirty="0" smtClean="0">
                <a:solidFill>
                  <a:srgbClr val="FFFFFF"/>
                </a:solidFill>
                <a:latin typeface="+mn-lt"/>
                <a:cs typeface="Ubuntu"/>
              </a:rPr>
              <a:t>о нём и о том, где вы находитесь!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670264" y="1385994"/>
            <a:ext cx="6200845" cy="24372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endParaRPr lang="ru-RU" sz="1000" b="0" cap="none" dirty="0" smtClean="0">
              <a:solidFill>
                <a:srgbClr val="FFFFFF"/>
              </a:solidFill>
              <a:latin typeface="+mn-lt"/>
              <a:cs typeface="Ubuntu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07864" y="5435226"/>
            <a:ext cx="5886672" cy="33863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3200" cap="none" dirty="0" smtClean="0">
                <a:solidFill>
                  <a:srgbClr val="FFFFFF"/>
                </a:solidFill>
                <a:cs typeface="Ubuntu"/>
              </a:rPr>
              <a:t>Скажите диспетчеру, </a:t>
            </a:r>
            <a:r>
              <a:rPr lang="ru-RU" sz="3200" cap="none" dirty="0">
                <a:solidFill>
                  <a:srgbClr val="FFFFFF"/>
                </a:solidFill>
                <a:cs typeface="Ubuntu"/>
              </a:rPr>
              <a:t>как вас зовут, </a:t>
            </a:r>
            <a:r>
              <a:rPr lang="ru-RU" sz="3200" cap="none" dirty="0" smtClean="0">
                <a:solidFill>
                  <a:srgbClr val="FFFFFF"/>
                </a:solidFill>
                <a:cs typeface="Ubuntu"/>
              </a:rPr>
              <a:t>где вы находитесь, </a:t>
            </a:r>
            <a:r>
              <a:rPr lang="ru-RU" sz="3200" cap="none" dirty="0">
                <a:solidFill>
                  <a:srgbClr val="FFFFFF"/>
                </a:solidFill>
                <a:cs typeface="Ubuntu"/>
              </a:rPr>
              <a:t>где именно </a:t>
            </a:r>
            <a:r>
              <a:rPr lang="ru-RU" sz="3200" cap="none" dirty="0" smtClean="0">
                <a:solidFill>
                  <a:srgbClr val="FFFFFF"/>
                </a:solidFill>
                <a:cs typeface="Ubuntu"/>
              </a:rPr>
              <a:t/>
            </a:r>
            <a:br>
              <a:rPr lang="ru-RU" sz="3200" cap="none" dirty="0" smtClean="0">
                <a:solidFill>
                  <a:srgbClr val="FFFFFF"/>
                </a:solidFill>
                <a:cs typeface="Ubuntu"/>
              </a:rPr>
            </a:br>
            <a:r>
              <a:rPr lang="ru-RU" sz="3200" cap="none" dirty="0" smtClean="0">
                <a:solidFill>
                  <a:srgbClr val="FFFFFF"/>
                </a:solidFill>
                <a:cs typeface="Ubuntu"/>
              </a:rPr>
              <a:t>и </a:t>
            </a:r>
            <a:r>
              <a:rPr lang="ru-RU" sz="3200" cap="none" dirty="0">
                <a:solidFill>
                  <a:srgbClr val="FFFFFF"/>
                </a:solidFill>
                <a:cs typeface="Ubuntu"/>
              </a:rPr>
              <a:t>что горит. Если ваш звонок не принимают, попросите взрослых позвонить за вас!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6827351" y="1452832"/>
            <a:ext cx="5886672" cy="27747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mr-IN" sz="6000" cap="none" dirty="0" smtClean="0">
                <a:solidFill>
                  <a:srgbClr val="FFFFFF"/>
                </a:solidFill>
                <a:cs typeface="Ubuntu"/>
              </a:rPr>
              <a:t>ЗВОНИ</a:t>
            </a:r>
            <a:r>
              <a:rPr lang="ru-RU" sz="6000" cap="none" dirty="0" smtClean="0">
                <a:solidFill>
                  <a:srgbClr val="FFFFFF"/>
                </a:solidFill>
                <a:cs typeface="Ubuntu"/>
              </a:rPr>
              <a:t>ТЕ</a:t>
            </a:r>
            <a:r>
              <a:rPr lang="mr-IN" sz="6000" cap="none" dirty="0" smtClean="0">
                <a:solidFill>
                  <a:srgbClr val="FFFFFF"/>
                </a:solidFill>
                <a:cs typeface="Ubuntu"/>
              </a:rPr>
              <a:t> 112</a:t>
            </a:r>
            <a:endParaRPr lang="mr-IN" sz="6000" cap="none" dirty="0">
              <a:solidFill>
                <a:srgbClr val="FFFFFF"/>
              </a:solidFill>
              <a:cs typeface="Ubuntu"/>
            </a:endParaRPr>
          </a:p>
          <a:p>
            <a:pPr algn="ctr">
              <a:lnSpc>
                <a:spcPct val="100000"/>
              </a:lnSpc>
            </a:pPr>
            <a:r>
              <a:rPr lang="mr-IN" sz="3200" cap="none" dirty="0">
                <a:solidFill>
                  <a:srgbClr val="FFFFFF"/>
                </a:solidFill>
                <a:cs typeface="Ubuntu"/>
              </a:rPr>
              <a:t>или </a:t>
            </a:r>
            <a:br>
              <a:rPr lang="mr-IN" sz="3200" cap="none" dirty="0">
                <a:solidFill>
                  <a:srgbClr val="FFFFFF"/>
                </a:solidFill>
                <a:cs typeface="Ubuntu"/>
              </a:rPr>
            </a:br>
            <a:r>
              <a:rPr lang="mr-IN" sz="4800" cap="none" dirty="0">
                <a:solidFill>
                  <a:srgbClr val="FFFFFF"/>
                </a:solidFill>
                <a:cs typeface="Ubuntu"/>
              </a:rPr>
              <a:t>8 800 100 94 00</a:t>
            </a:r>
            <a:br>
              <a:rPr lang="mr-IN" sz="4800" cap="none" dirty="0">
                <a:solidFill>
                  <a:srgbClr val="FFFFFF"/>
                </a:solidFill>
                <a:cs typeface="Ubuntu"/>
              </a:rPr>
            </a:br>
            <a:r>
              <a:rPr lang="mr-IN" sz="3200" cap="none" dirty="0">
                <a:solidFill>
                  <a:srgbClr val="FFFFFF"/>
                </a:solidFill>
                <a:cs typeface="Ubuntu"/>
              </a:rPr>
              <a:t>(Лесная охрана</a:t>
            </a:r>
            <a:r>
              <a:rPr lang="mr-IN" sz="3200" cap="none" dirty="0" smtClean="0">
                <a:solidFill>
                  <a:srgbClr val="FFFFFF"/>
                </a:solidFill>
                <a:cs typeface="Ubuntu"/>
              </a:rPr>
              <a:t>)</a:t>
            </a:r>
            <a:endParaRPr lang="mr-IN" sz="3200" cap="none" dirty="0">
              <a:solidFill>
                <a:srgbClr val="FFFFFF"/>
              </a:solidFill>
              <a:cs typeface="Ubuntu"/>
            </a:endParaRPr>
          </a:p>
        </p:txBody>
      </p:sp>
      <p:pic>
        <p:nvPicPr>
          <p:cNvPr id="19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t="1360" r="14756" b="-1360"/>
          <a:stretch/>
        </p:blipFill>
        <p:spPr>
          <a:xfrm>
            <a:off x="6856872" y="5209232"/>
            <a:ext cx="5930873" cy="421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247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0085057" y="7108270"/>
            <a:ext cx="1858200" cy="471924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31108" y="7119685"/>
            <a:ext cx="1858200" cy="471924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293612" y="7136989"/>
            <a:ext cx="1409700" cy="471924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solidFill>
                <a:srgbClr val="FFFFFF"/>
              </a:solidFill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4971" y="7136989"/>
            <a:ext cx="1409700" cy="471924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0" y="-13854"/>
            <a:ext cx="13004800" cy="5168899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/>
              <a:t>2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757308" y="1270000"/>
            <a:ext cx="11480801" cy="1856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dirty="0"/>
              <a:t>ЧТО ГОРИТ ВО ВРЕМЯ ПРИРОДНЫХ ПОЖАРОВ</a:t>
            </a:r>
            <a:r>
              <a:rPr lang="ru-RU" dirty="0" smtClean="0"/>
              <a:t>?</a:t>
            </a:r>
            <a:endParaRPr lang="ru-RU" dirty="0"/>
          </a:p>
        </p:txBody>
      </p:sp>
      <p:grpSp>
        <p:nvGrpSpPr>
          <p:cNvPr id="9" name="Group 13"/>
          <p:cNvGrpSpPr/>
          <p:nvPr/>
        </p:nvGrpSpPr>
        <p:grpSpPr>
          <a:xfrm>
            <a:off x="9595243" y="3977877"/>
            <a:ext cx="2837828" cy="3612446"/>
            <a:chOff x="718751" y="1910274"/>
            <a:chExt cx="1729940" cy="2202147"/>
          </a:xfrm>
        </p:grpSpPr>
        <p:pic>
          <p:nvPicPr>
            <p:cNvPr id="10" name="Picture 4" descr="2-1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751" y="1910274"/>
              <a:ext cx="1729940" cy="17299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Rectangle 9"/>
            <p:cNvSpPr/>
            <p:nvPr/>
          </p:nvSpPr>
          <p:spPr>
            <a:xfrm>
              <a:off x="1242271" y="3810821"/>
              <a:ext cx="709636" cy="3016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cs typeface="Ubuntu"/>
                </a:rPr>
                <a:t>ТОРФ</a:t>
              </a:r>
              <a:r>
                <a:rPr lang="ru-RU" sz="2400" dirty="0" smtClean="0">
                  <a:cs typeface="Ubuntu"/>
                </a:rPr>
                <a:t> </a:t>
              </a:r>
              <a:endParaRPr lang="en-US" sz="2400" dirty="0"/>
            </a:p>
          </p:txBody>
        </p:sp>
      </p:grpSp>
      <p:grpSp>
        <p:nvGrpSpPr>
          <p:cNvPr id="12" name="Group 14"/>
          <p:cNvGrpSpPr/>
          <p:nvPr/>
        </p:nvGrpSpPr>
        <p:grpSpPr>
          <a:xfrm>
            <a:off x="3507585" y="3977877"/>
            <a:ext cx="2837828" cy="3625144"/>
            <a:chOff x="2729343" y="1910274"/>
            <a:chExt cx="1729940" cy="2209888"/>
          </a:xfrm>
        </p:grpSpPr>
        <p:pic>
          <p:nvPicPr>
            <p:cNvPr id="13" name="Picture 6" descr="2-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9343" y="1910274"/>
              <a:ext cx="1729940" cy="17299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Rectangle 10"/>
            <p:cNvSpPr/>
            <p:nvPr/>
          </p:nvSpPr>
          <p:spPr>
            <a:xfrm>
              <a:off x="3258445" y="3818562"/>
              <a:ext cx="759473" cy="3016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</a:rPr>
                <a:t>ТРАВА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551414" y="3977877"/>
            <a:ext cx="2837828" cy="3625146"/>
            <a:chOff x="4693908" y="1910274"/>
            <a:chExt cx="1729940" cy="2209889"/>
          </a:xfrm>
        </p:grpSpPr>
        <p:pic>
          <p:nvPicPr>
            <p:cNvPr id="16" name="Picture 7" descr="2-3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3908" y="1910274"/>
              <a:ext cx="1729940" cy="17299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Rectangle 11"/>
            <p:cNvSpPr/>
            <p:nvPr/>
          </p:nvSpPr>
          <p:spPr>
            <a:xfrm>
              <a:off x="4986329" y="3818563"/>
              <a:ext cx="1132759" cy="3016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+mj-lt"/>
                  <a:cs typeface="Ubuntu"/>
                </a:rPr>
                <a:t>ТРОСТНИК</a:t>
              </a:r>
              <a:endParaRPr 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8" name="Group 16"/>
          <p:cNvGrpSpPr/>
          <p:nvPr/>
        </p:nvGrpSpPr>
        <p:grpSpPr>
          <a:xfrm>
            <a:off x="463756" y="3977877"/>
            <a:ext cx="2837828" cy="3625146"/>
            <a:chOff x="6659528" y="1910274"/>
            <a:chExt cx="1729940" cy="2209889"/>
          </a:xfrm>
        </p:grpSpPr>
        <p:pic>
          <p:nvPicPr>
            <p:cNvPr id="19" name="Picture 8" descr="2-4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9528" y="1910274"/>
              <a:ext cx="1729940" cy="17299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Rectangle 12"/>
            <p:cNvSpPr/>
            <p:nvPr/>
          </p:nvSpPr>
          <p:spPr>
            <a:xfrm>
              <a:off x="7294445" y="3818563"/>
              <a:ext cx="505403" cy="3016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bg1"/>
                  </a:solidFill>
                  <a:latin typeface="+mj-lt"/>
                </a:rPr>
                <a:t>ЛЕС</a:t>
              </a:r>
              <a:endParaRPr 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21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881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4" grpId="0" animBg="1"/>
      <p:bldP spid="23" grpId="0" animBg="1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0" y="0"/>
            <a:ext cx="13004800" cy="4876255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 smtClean="0"/>
              <a:t>20</a:t>
            </a:r>
            <a:endParaRPr dirty="0"/>
          </a:p>
        </p:txBody>
      </p:sp>
      <p:pic>
        <p:nvPicPr>
          <p:cNvPr id="219" name="LOGO-GP-blanc-RVB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11200" y="562985"/>
            <a:ext cx="2130214" cy="33614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222"/>
          <p:cNvSpPr/>
          <p:nvPr/>
        </p:nvSpPr>
        <p:spPr>
          <a:xfrm>
            <a:off x="538162" y="1320801"/>
            <a:ext cx="11928475" cy="711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lnSpc>
                <a:spcPct val="90000"/>
              </a:lnSpc>
              <a:defRPr sz="5700" b="1">
                <a:solidFill>
                  <a:srgbClr val="FFFFFF"/>
                </a:solidFill>
              </a:defRPr>
            </a:pPr>
            <a:r>
              <a:rPr lang="ru-RU" sz="4400" dirty="0" smtClean="0"/>
              <a:t>КАК ПРЕДОТВРАТИТЬ ЛЕСНОЙ ПОЖАР? </a:t>
            </a:r>
            <a:endParaRPr lang="ru-RU" sz="4400" dirty="0"/>
          </a:p>
        </p:txBody>
      </p:sp>
      <p:pic>
        <p:nvPicPr>
          <p:cNvPr id="2" name="Слайд 20. Фикси-урок Лесные пожары 3. Как предотвратить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438400"/>
            <a:ext cx="130048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23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BE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LOGO-GP-blanc-RVB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11200" y="562985"/>
            <a:ext cx="2130214" cy="336147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Shape 317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 smtClean="0"/>
              <a:t>21</a:t>
            </a:r>
            <a:endParaRPr dirty="0"/>
          </a:p>
        </p:txBody>
      </p:sp>
      <p:sp>
        <p:nvSpPr>
          <p:cNvPr id="15" name="Rectangle 14"/>
          <p:cNvSpPr/>
          <p:nvPr/>
        </p:nvSpPr>
        <p:spPr>
          <a:xfrm>
            <a:off x="462663" y="2831161"/>
            <a:ext cx="1229044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5" indent="-457200">
              <a:lnSpc>
                <a:spcPct val="100000"/>
              </a:lnSpc>
              <a:buFont typeface="Arial"/>
              <a:buChar char="•"/>
            </a:pPr>
            <a:r>
              <a:rPr lang="ru-RU" sz="2800" b="1" dirty="0">
                <a:solidFill>
                  <a:srgbClr val="FFFFFF"/>
                </a:solidFill>
                <a:cs typeface="Ubuntu"/>
              </a:rPr>
              <a:t>Не жечь траву или тополиный пух </a:t>
            </a: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и </a:t>
            </a:r>
            <a:r>
              <a:rPr lang="ru-RU" sz="2800" b="1" dirty="0">
                <a:solidFill>
                  <a:srgbClr val="FFFFFF"/>
                </a:solidFill>
                <a:cs typeface="Ubuntu"/>
              </a:rPr>
              <a:t>не баловаться с </a:t>
            </a: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огнём.</a:t>
            </a:r>
          </a:p>
          <a:p>
            <a:pPr lvl="5" indent="0">
              <a:lnSpc>
                <a:spcPct val="100000"/>
              </a:lnSpc>
            </a:pPr>
            <a:endParaRPr lang="ru-RU" sz="2800" b="1" dirty="0">
              <a:solidFill>
                <a:srgbClr val="FFFFFF"/>
              </a:solidFill>
              <a:cs typeface="Ubuntu"/>
            </a:endParaRPr>
          </a:p>
          <a:p>
            <a:pPr marL="457200" lvl="5" indent="-457200">
              <a:lnSpc>
                <a:spcPct val="100000"/>
              </a:lnSpc>
              <a:buFont typeface="Arial"/>
              <a:buChar char="•"/>
            </a:pP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Не проходить мимо горящей травы.</a:t>
            </a:r>
            <a:br>
              <a:rPr lang="ru-RU" sz="2800" b="1" dirty="0" smtClean="0">
                <a:solidFill>
                  <a:srgbClr val="FFFFFF"/>
                </a:solidFill>
                <a:cs typeface="Ubuntu"/>
              </a:rPr>
            </a:b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Не тушить самим, </a:t>
            </a:r>
            <a:r>
              <a:rPr lang="ru-RU" sz="2800" b="1" dirty="0">
                <a:solidFill>
                  <a:srgbClr val="FFFFFF"/>
                </a:solidFill>
                <a:cs typeface="Ubuntu"/>
              </a:rPr>
              <a:t>но сообщить взрослым </a:t>
            </a: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и позвонить пожарным по телефону 112.</a:t>
            </a:r>
          </a:p>
          <a:p>
            <a:pPr lvl="5" indent="0">
              <a:lnSpc>
                <a:spcPct val="100000"/>
              </a:lnSpc>
            </a:pPr>
            <a:endParaRPr lang="ru-RU" sz="2800" b="1" dirty="0" smtClean="0">
              <a:solidFill>
                <a:srgbClr val="FFFFFF"/>
              </a:solidFill>
              <a:cs typeface="Ubuntu"/>
            </a:endParaRPr>
          </a:p>
          <a:p>
            <a:pPr marL="457200" lvl="5" indent="-457200">
              <a:lnSpc>
                <a:spcPct val="100000"/>
              </a:lnSpc>
              <a:buFont typeface="Arial"/>
              <a:buChar char="•"/>
            </a:pP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Уходя из леса, тушить за собой костёр по правилу трёх «П»: полей – перемешай – проверь.</a:t>
            </a:r>
          </a:p>
          <a:p>
            <a:pPr lvl="5" indent="0">
              <a:lnSpc>
                <a:spcPct val="100000"/>
              </a:lnSpc>
            </a:pPr>
            <a:endParaRPr lang="ru-RU" sz="2800" b="1" dirty="0" smtClean="0">
              <a:solidFill>
                <a:srgbClr val="FFFFFF"/>
              </a:solidFill>
              <a:cs typeface="Ubuntu"/>
            </a:endParaRPr>
          </a:p>
          <a:p>
            <a:pPr marL="457200" lvl="5" indent="-457200">
              <a:lnSpc>
                <a:spcPct val="100000"/>
              </a:lnSpc>
              <a:buFont typeface="Arial"/>
              <a:buChar char="•"/>
            </a:pP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Не оставлять </a:t>
            </a:r>
            <a:r>
              <a:rPr lang="ru-RU" sz="2800" b="1" dirty="0">
                <a:solidFill>
                  <a:srgbClr val="FFFFFF"/>
                </a:solidFill>
                <a:cs typeface="Ubuntu"/>
              </a:rPr>
              <a:t>на природе мусор и </a:t>
            </a: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бутылки.</a:t>
            </a:r>
          </a:p>
          <a:p>
            <a:pPr lvl="5" indent="0">
              <a:lnSpc>
                <a:spcPct val="100000"/>
              </a:lnSpc>
            </a:pP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 </a:t>
            </a:r>
            <a:endParaRPr lang="ru-RU" sz="2800" b="1" dirty="0">
              <a:solidFill>
                <a:srgbClr val="FFFFFF"/>
              </a:solidFill>
              <a:cs typeface="Ubuntu"/>
            </a:endParaRPr>
          </a:p>
          <a:p>
            <a:pPr marL="457200" lvl="6" indent="-457200">
              <a:lnSpc>
                <a:spcPct val="100000"/>
              </a:lnSpc>
              <a:buFont typeface="Arial"/>
              <a:buChar char="•"/>
            </a:pP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Рассказать </a:t>
            </a:r>
            <a:r>
              <a:rPr lang="ru-RU" sz="2800" b="1" dirty="0">
                <a:solidFill>
                  <a:srgbClr val="FFFFFF"/>
                </a:solidFill>
                <a:cs typeface="Ubuntu"/>
              </a:rPr>
              <a:t>о том, что вы узнали сегодня, своим друзьям и близким. Можете показать им мультики </a:t>
            </a:r>
            <a:r>
              <a:rPr lang="ru-RU" sz="2800" b="1">
                <a:solidFill>
                  <a:srgbClr val="FFFFFF"/>
                </a:solidFill>
                <a:cs typeface="Ubuntu"/>
              </a:rPr>
              <a:t>и </a:t>
            </a:r>
            <a:r>
              <a:rPr lang="ru-RU" sz="2800" b="1" smtClean="0">
                <a:solidFill>
                  <a:srgbClr val="FFFFFF"/>
                </a:solidFill>
                <a:cs typeface="Ubuntu"/>
              </a:rPr>
              <a:t>поделиться </a:t>
            </a:r>
            <a:r>
              <a:rPr lang="ru-RU" sz="2800" b="1" dirty="0">
                <a:solidFill>
                  <a:srgbClr val="FFFFFF"/>
                </a:solidFill>
                <a:cs typeface="Ubuntu"/>
              </a:rPr>
              <a:t>в социальных </a:t>
            </a:r>
            <a:r>
              <a:rPr lang="ru-RU" sz="2800" b="1" dirty="0" smtClean="0">
                <a:solidFill>
                  <a:srgbClr val="FFFFFF"/>
                </a:solidFill>
                <a:cs typeface="Ubuntu"/>
              </a:rPr>
              <a:t>сетях.</a:t>
            </a:r>
          </a:p>
        </p:txBody>
      </p:sp>
      <p:sp>
        <p:nvSpPr>
          <p:cNvPr id="6" name="Shape 222"/>
          <p:cNvSpPr/>
          <p:nvPr/>
        </p:nvSpPr>
        <p:spPr>
          <a:xfrm>
            <a:off x="759283" y="1253303"/>
            <a:ext cx="11480801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>
              <a:lnSpc>
                <a:spcPct val="90000"/>
              </a:lnSpc>
              <a:defRPr sz="5700" b="1">
                <a:solidFill>
                  <a:srgbClr val="FFFFFF"/>
                </a:solidFill>
              </a:defRPr>
            </a:pPr>
            <a:r>
              <a:rPr lang="ru-RU" sz="6000" dirty="0" smtClean="0"/>
              <a:t>ЧТО МОЖЕМ СДЕЛАТЬ МЫ?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9730848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0" y="0"/>
            <a:ext cx="13004800" cy="4876255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 smtClean="0"/>
              <a:t>22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757308" y="1270000"/>
            <a:ext cx="11480801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dirty="0" smtClean="0"/>
              <a:t>НАСТОЯЩИЙ ПОДВИГ</a:t>
            </a:r>
            <a:endParaRPr lang="ru-RU" dirty="0"/>
          </a:p>
        </p:txBody>
      </p:sp>
      <p:pic>
        <p:nvPicPr>
          <p:cNvPr id="7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лайд 22. Подвиг - Смешарики. Азбука защиты лес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438400"/>
            <a:ext cx="130048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70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0" y="0"/>
            <a:ext cx="13004800" cy="9753600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 smtClean="0"/>
              <a:t>23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570141" y="1540781"/>
            <a:ext cx="11480801" cy="2687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sz="4000" dirty="0"/>
              <a:t>Все серии </a:t>
            </a:r>
            <a:r>
              <a:rPr lang="ru-RU" sz="4000" dirty="0" smtClean="0"/>
              <a:t>противопожарных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мультфильмов </a:t>
            </a:r>
            <a:endParaRPr lang="ru-RU" sz="4000" dirty="0" smtClean="0"/>
          </a:p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sz="4000" dirty="0" smtClean="0"/>
              <a:t>можно </a:t>
            </a:r>
            <a:r>
              <a:rPr lang="ru-RU" sz="4000" dirty="0"/>
              <a:t>посмотреть </a:t>
            </a:r>
            <a:r>
              <a:rPr lang="ru-RU" sz="4000" dirty="0" smtClean="0"/>
              <a:t>здесь</a:t>
            </a:r>
            <a:r>
              <a:rPr lang="en-US" sz="4000" dirty="0" smtClean="0"/>
              <a:t> </a:t>
            </a:r>
            <a:r>
              <a:rPr lang="en-US" sz="4800" b="1" dirty="0" smtClean="0">
                <a:solidFill>
                  <a:schemeClr val="bg1"/>
                </a:solidFill>
              </a:rPr>
              <a:t>https</a:t>
            </a:r>
            <a:r>
              <a:rPr lang="en-US" sz="4800" b="1" dirty="0">
                <a:solidFill>
                  <a:schemeClr val="bg1"/>
                </a:solidFill>
              </a:rPr>
              <a:t>://act.gp/multiki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5448300" y="501650"/>
            <a:ext cx="6350000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r">
              <a:lnSpc>
                <a:spcPct val="100000"/>
              </a:lnSpc>
              <a:defRPr sz="1400" b="1">
                <a:solidFill>
                  <a:srgbClr val="FFFFFF"/>
                </a:solidFill>
              </a:defRPr>
            </a:lvl1pPr>
          </a:lstStyle>
          <a:p>
            <a:endParaRPr dirty="0"/>
          </a:p>
        </p:txBody>
      </p:sp>
      <p:pic>
        <p:nvPicPr>
          <p:cNvPr id="8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403545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5" t="8173" r="7784" b="8683"/>
          <a:stretch/>
        </p:blipFill>
        <p:spPr>
          <a:xfrm>
            <a:off x="4680000" y="4680000"/>
            <a:ext cx="3140766" cy="3101009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idx="13"/>
          </p:nvPr>
        </p:nvSpPr>
        <p:spPr/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8" descr="end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4" r="11074" b="10246"/>
          <a:stretch/>
        </p:blipFill>
        <p:spPr>
          <a:xfrm>
            <a:off x="1" y="1"/>
            <a:ext cx="13004800" cy="9753599"/>
          </a:xfrm>
          <a:prstGeom prst="rect">
            <a:avLst/>
          </a:prstGeom>
        </p:spPr>
      </p:pic>
      <p:pic>
        <p:nvPicPr>
          <p:cNvPr id="7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403545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3554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0" y="0"/>
            <a:ext cx="13004800" cy="4876255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/>
              <a:t>3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595746" y="1270000"/>
            <a:ext cx="11642364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sz="4000" dirty="0" smtClean="0"/>
              <a:t>ПРИРОДНЫЕ ПРИЧИНЫ ЛЕСНЫХ ПОЖАРОВ</a:t>
            </a:r>
            <a:endParaRPr lang="ru-RU" sz="4000" dirty="0"/>
          </a:p>
        </p:txBody>
      </p:sp>
      <p:pic>
        <p:nvPicPr>
          <p:cNvPr id="7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лайд 3. Элементарно, Ёжик - Смешарики. Азбука защиты лес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438127"/>
            <a:ext cx="130048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311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11430" y="0"/>
            <a:ext cx="13004800" cy="9753600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/>
              <a:t>4</a:t>
            </a:r>
            <a:endParaRPr dirty="0"/>
          </a:p>
        </p:txBody>
      </p:sp>
      <p:sp>
        <p:nvSpPr>
          <p:cNvPr id="222" name="Shape 222"/>
          <p:cNvSpPr/>
          <p:nvPr/>
        </p:nvSpPr>
        <p:spPr>
          <a:xfrm>
            <a:off x="757307" y="1128187"/>
            <a:ext cx="11480801" cy="2734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dirty="0" smtClean="0"/>
              <a:t>ЕСТЬ ТОЛЬКО ТРИ ПРИРОДНЫЕ</a:t>
            </a:r>
            <a:br>
              <a:rPr lang="ru-RU" dirty="0" smtClean="0"/>
            </a:br>
            <a:r>
              <a:rPr lang="ru-RU" dirty="0" smtClean="0"/>
              <a:t>ПРИЧИНЫ ПОЖАРОВ:</a:t>
            </a:r>
            <a:endParaRPr lang="ru-RU" dirty="0"/>
          </a:p>
        </p:txBody>
      </p:sp>
      <p:sp>
        <p:nvSpPr>
          <p:cNvPr id="24" name="Rectangle 9"/>
          <p:cNvSpPr/>
          <p:nvPr/>
        </p:nvSpPr>
        <p:spPr>
          <a:xfrm>
            <a:off x="1092196" y="7131838"/>
            <a:ext cx="2799164" cy="561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cs typeface="Ubuntu"/>
              </a:rPr>
              <a:t>СУХИЕ ГРОЗЫ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Rectangle 9"/>
          <p:cNvSpPr/>
          <p:nvPr/>
        </p:nvSpPr>
        <p:spPr>
          <a:xfrm>
            <a:off x="5027792" y="7131838"/>
            <a:ext cx="2842445" cy="1078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cs typeface="Ubuntu"/>
              </a:rPr>
              <a:t>ИЗВЕРЖЕНИЯ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cs typeface="Ubuntu"/>
              </a:rPr>
              <a:t>ВУЛКАНОВ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6" name="Rectangle 9"/>
          <p:cNvSpPr/>
          <p:nvPr/>
        </p:nvSpPr>
        <p:spPr>
          <a:xfrm>
            <a:off x="9150998" y="7131838"/>
            <a:ext cx="2436886" cy="10789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cs typeface="Ubuntu"/>
              </a:rPr>
              <a:t>ПАДЕНИЕ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cs typeface="Ubuntu"/>
              </a:rPr>
              <a:t>МЕТЕОРИТА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stogniy\Desktop\lightni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93" y="3452648"/>
            <a:ext cx="3679190" cy="367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stogniy\Desktop\метеори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179" y="3637316"/>
            <a:ext cx="3494522" cy="349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pstogniy\Desktop\вулка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878" y="3574178"/>
            <a:ext cx="3557660" cy="355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7009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217"/>
          <p:cNvSpPr/>
          <p:nvPr/>
        </p:nvSpPr>
        <p:spPr>
          <a:xfrm>
            <a:off x="0" y="0"/>
            <a:ext cx="13004800" cy="4876255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94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pic>
        <p:nvPicPr>
          <p:cNvPr id="11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" name="Shape 197"/>
          <p:cNvSpPr/>
          <p:nvPr/>
        </p:nvSpPr>
        <p:spPr>
          <a:xfrm>
            <a:off x="463756" y="951779"/>
            <a:ext cx="11880644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z="4800" dirty="0" smtClean="0">
                <a:solidFill>
                  <a:schemeClr val="bg1"/>
                </a:solidFill>
              </a:rPr>
              <a:t>ПОЧЕМУ СЛУЧАЮТСЯ ЛЕСНЫЕ ПОЖАРЫ?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2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/>
              <a:t>5</a:t>
            </a:r>
            <a:endParaRPr dirty="0"/>
          </a:p>
        </p:txBody>
      </p:sp>
      <p:pic>
        <p:nvPicPr>
          <p:cNvPr id="3" name="Слайд 5. Фикси-урок Лесные пожары 1. Причины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438400"/>
            <a:ext cx="130048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740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BE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/>
        </p:nvSpPr>
        <p:spPr>
          <a:xfrm>
            <a:off x="921437" y="3081438"/>
            <a:ext cx="11161926" cy="3590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defRPr sz="18000" b="1">
                <a:solidFill>
                  <a:srgbClr val="FFFFFF"/>
                </a:solidFill>
              </a:defRPr>
            </a:pPr>
            <a:r>
              <a:rPr lang="ru-RU" dirty="0" smtClean="0"/>
              <a:t>9 из 10</a:t>
            </a:r>
            <a:endParaRPr dirty="0"/>
          </a:p>
          <a:p>
            <a:pPr algn="ctr">
              <a:defRPr sz="2400" b="1">
                <a:solidFill>
                  <a:srgbClr val="FFFFFF"/>
                </a:solidFill>
              </a:defRPr>
            </a:pPr>
            <a:r>
              <a:rPr lang="ru-RU" sz="4000" dirty="0" smtClean="0"/>
              <a:t>пожаров возникают по вине человека</a:t>
            </a:r>
            <a:endParaRPr lang="ru-RU" sz="4000" dirty="0"/>
          </a:p>
        </p:txBody>
      </p:sp>
      <p:sp>
        <p:nvSpPr>
          <p:cNvPr id="297" name="Shape 297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/>
              <a:t>6</a:t>
            </a:r>
            <a:endParaRPr dirty="0"/>
          </a:p>
        </p:txBody>
      </p:sp>
      <p:pic>
        <p:nvPicPr>
          <p:cNvPr id="5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217"/>
          <p:cNvSpPr/>
          <p:nvPr/>
        </p:nvSpPr>
        <p:spPr>
          <a:xfrm>
            <a:off x="-15588" y="22859"/>
            <a:ext cx="13020388" cy="9753601"/>
          </a:xfrm>
          <a:prstGeom prst="rect">
            <a:avLst/>
          </a:prstGeom>
          <a:solidFill>
            <a:srgbClr val="73BE3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100000"/>
              </a:lnSpc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pic>
        <p:nvPicPr>
          <p:cNvPr id="44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9" name="Shape 149"/>
          <p:cNvSpPr/>
          <p:nvPr/>
        </p:nvSpPr>
        <p:spPr>
          <a:xfrm>
            <a:off x="754205" y="1555008"/>
            <a:ext cx="11480801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</a:rPr>
              <a:t>Реальные причины пожаров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65" name="Shape 165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2351298" y="3193322"/>
            <a:ext cx="3084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Брошенный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окурок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36262" y="3249070"/>
            <a:ext cx="25266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Н</a:t>
            </a:r>
            <a:r>
              <a:rPr lang="en-US" sz="2400" b="1" dirty="0" err="1" smtClean="0">
                <a:solidFill>
                  <a:schemeClr val="bg1"/>
                </a:solidFill>
              </a:rPr>
              <a:t>епотушенный</a:t>
            </a:r>
            <a:endParaRPr lang="ru-RU" sz="24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b="1" dirty="0" err="1" smtClean="0">
                <a:solidFill>
                  <a:schemeClr val="bg1"/>
                </a:solidFill>
              </a:rPr>
              <a:t>кост</a:t>
            </a:r>
            <a:r>
              <a:rPr lang="ru-RU" sz="2400" b="1" dirty="0" smtClean="0">
                <a:solidFill>
                  <a:schemeClr val="bg1"/>
                </a:solidFill>
              </a:rPr>
              <a:t>ё</a:t>
            </a:r>
            <a:r>
              <a:rPr lang="en-US" sz="2400" b="1" dirty="0" err="1" smtClean="0">
                <a:solidFill>
                  <a:schemeClr val="bg1"/>
                </a:solidFill>
              </a:rPr>
              <a:t>р</a:t>
            </a:r>
            <a:r>
              <a:rPr lang="en-US" sz="2400" b="1" dirty="0" smtClean="0">
                <a:solidFill>
                  <a:schemeClr val="bg1"/>
                </a:solidFill>
                <a:effectLst/>
              </a:rPr>
              <a:t> </a:t>
            </a:r>
            <a:endParaRPr lang="ru-RU" sz="2400" b="1" dirty="0">
              <a:solidFill>
                <a:schemeClr val="bg1"/>
              </a:solidFill>
              <a:latin typeface="Ubuntu"/>
              <a:cs typeface="Ubuntu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379696" y="4871209"/>
            <a:ext cx="38443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П</a:t>
            </a:r>
            <a:r>
              <a:rPr lang="en-US" sz="2400" b="1" dirty="0" err="1" smtClean="0">
                <a:solidFill>
                  <a:schemeClr val="bg1"/>
                </a:solidFill>
              </a:rPr>
              <a:t>ерегретый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глушитель</a:t>
            </a:r>
            <a:r>
              <a:rPr lang="en-US" sz="2400" b="1" dirty="0" smtClean="0">
                <a:solidFill>
                  <a:schemeClr val="bg1"/>
                </a:solidFill>
                <a:effectLst/>
              </a:rPr>
              <a:t> </a:t>
            </a:r>
            <a:br>
              <a:rPr lang="en-US" sz="2400" b="1" dirty="0" smtClean="0">
                <a:solidFill>
                  <a:schemeClr val="bg1"/>
                </a:solidFill>
                <a:effectLst/>
              </a:rPr>
            </a:br>
            <a:r>
              <a:rPr lang="ru-RU" sz="2400" b="1" dirty="0" smtClean="0">
                <a:solidFill>
                  <a:schemeClr val="bg1"/>
                </a:solidFill>
                <a:effectLst/>
              </a:rPr>
              <a:t>автомобиля на траве</a:t>
            </a:r>
            <a:endParaRPr lang="ru-RU" sz="2400" b="1" dirty="0">
              <a:solidFill>
                <a:schemeClr val="bg1"/>
              </a:solidFill>
              <a:latin typeface="Ubuntu"/>
              <a:cs typeface="Ubuntu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27468" y="4749309"/>
            <a:ext cx="34628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Китайские </a:t>
            </a:r>
            <a:r>
              <a:rPr lang="ru-RU" sz="2400" b="1" dirty="0">
                <a:solidFill>
                  <a:schemeClr val="bg1"/>
                </a:solidFill>
              </a:rPr>
              <a:t>ф</a:t>
            </a:r>
            <a:r>
              <a:rPr lang="en-US" sz="2400" b="1" dirty="0" err="1" smtClean="0">
                <a:solidFill>
                  <a:schemeClr val="bg1"/>
                </a:solidFill>
              </a:rPr>
              <a:t>онарики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и </a:t>
            </a:r>
            <a:r>
              <a:rPr lang="en-US" sz="2400" b="1" dirty="0" err="1">
                <a:solidFill>
                  <a:schemeClr val="bg1"/>
                </a:solidFill>
              </a:rPr>
              <a:t>петарды</a:t>
            </a:r>
            <a:r>
              <a:rPr lang="en-US" sz="2400" b="1" dirty="0" smtClean="0">
                <a:solidFill>
                  <a:schemeClr val="bg1"/>
                </a:solidFill>
                <a:effectLst/>
              </a:rPr>
              <a:t> </a:t>
            </a:r>
            <a:endParaRPr lang="ru-RU" sz="2400" b="1" dirty="0">
              <a:solidFill>
                <a:schemeClr val="bg1"/>
              </a:solidFill>
              <a:latin typeface="Ubuntu"/>
              <a:cs typeface="Ubuntu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379696" y="6180360"/>
            <a:ext cx="3384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Пыж </a:t>
            </a:r>
          </a:p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от охотничьего патрона</a:t>
            </a:r>
            <a:endParaRPr lang="ru-RU" sz="2400" b="1" dirty="0">
              <a:solidFill>
                <a:schemeClr val="bg1"/>
              </a:solidFill>
              <a:latin typeface="Ubuntu"/>
              <a:cs typeface="Ubuntu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527468" y="6365025"/>
            <a:ext cx="36263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Б</a:t>
            </a:r>
            <a:r>
              <a:rPr lang="en-US" sz="2400" b="1" dirty="0" err="1" smtClean="0">
                <a:solidFill>
                  <a:schemeClr val="bg1"/>
                </a:solidFill>
              </a:rPr>
              <a:t>рошенная</a:t>
            </a:r>
            <a:r>
              <a:rPr lang="ru-RU" sz="2400" b="1" dirty="0" smtClean="0">
                <a:solidFill>
                  <a:schemeClr val="bg1"/>
                </a:solidFill>
              </a:rPr>
              <a:t> на траве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en-US" sz="2400" b="1" dirty="0" err="1" smtClean="0">
                <a:solidFill>
                  <a:schemeClr val="bg1"/>
                </a:solidFill>
              </a:rPr>
              <a:t>бутылка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ru-RU" sz="2400" b="1" dirty="0" smtClean="0">
                <a:solidFill>
                  <a:schemeClr val="bg1"/>
                </a:solidFill>
              </a:rPr>
              <a:t>с жидкостью</a:t>
            </a:r>
            <a:endParaRPr lang="ru-RU" sz="2400" b="1" dirty="0">
              <a:solidFill>
                <a:schemeClr val="bg1"/>
              </a:solidFill>
              <a:latin typeface="Ubuntu"/>
              <a:cs typeface="Ubuntu"/>
            </a:endParaRPr>
          </a:p>
        </p:txBody>
      </p:sp>
      <p:pic>
        <p:nvPicPr>
          <p:cNvPr id="3074" name="Picture 2" descr="C:\Users\pstogniy\Desktop\сигарет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37" y="2824106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stogniy\Desktop\поджог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0139" y="7554813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pstogniy\Desktop\патро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38" y="6020218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pstogniy\Desktop\огонь_косте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262" y="2800569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pstogniy\Desktop\феервер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262" y="4407704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pstogniy\Desktop\бутыл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468" y="6094648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pstogniy\Desktop\маши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40" y="4424688"/>
            <a:ext cx="172800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Shape 297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r>
              <a:rPr lang="ru-RU" dirty="0"/>
              <a:t>7</a:t>
            </a:r>
            <a:endParaRPr dirty="0"/>
          </a:p>
        </p:txBody>
      </p:sp>
      <p:sp>
        <p:nvSpPr>
          <p:cNvPr id="42" name="TextBox 41"/>
          <p:cNvSpPr txBox="1"/>
          <p:nvPr/>
        </p:nvSpPr>
        <p:spPr>
          <a:xfrm>
            <a:off x="2379696" y="7872977"/>
            <a:ext cx="34996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1"/>
                </a:solidFill>
              </a:rPr>
              <a:t>Намеренный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</a:rPr>
              <a:t>п</a:t>
            </a:r>
            <a:r>
              <a:rPr lang="en-US" sz="2400" b="1" dirty="0" err="1" smtClean="0">
                <a:solidFill>
                  <a:schemeClr val="bg1"/>
                </a:solidFill>
              </a:rPr>
              <a:t>оджог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травы</a:t>
            </a:r>
            <a:r>
              <a:rPr lang="ru-RU" sz="2400" b="1" dirty="0" smtClean="0">
                <a:solidFill>
                  <a:schemeClr val="bg1"/>
                </a:solidFill>
              </a:rPr>
              <a:t/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en-US" sz="2400" b="1" dirty="0" err="1" smtClean="0">
                <a:solidFill>
                  <a:schemeClr val="bg1"/>
                </a:solidFill>
              </a:rPr>
              <a:t>или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тополиного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пуха</a:t>
            </a:r>
            <a:r>
              <a:rPr lang="en-US" sz="2400" b="1" dirty="0" smtClean="0">
                <a:solidFill>
                  <a:schemeClr val="bg1"/>
                </a:solidFill>
                <a:effectLst/>
              </a:rPr>
              <a:t> </a:t>
            </a:r>
            <a:endParaRPr lang="ru-RU" sz="2400" b="1" dirty="0">
              <a:solidFill>
                <a:schemeClr val="bg1"/>
              </a:solidFill>
              <a:cs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3682198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79348" y="4025460"/>
            <a:ext cx="4520745" cy="818710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10222" y="4830918"/>
            <a:ext cx="3458996" cy="1001364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937490" y="1008568"/>
            <a:ext cx="11480801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dirty="0" smtClean="0"/>
              <a:t>ЧЕМ ОПАСНЫ ПОЖАРЫ? </a:t>
            </a:r>
            <a:endParaRPr lang="ru-RU" dirty="0"/>
          </a:p>
        </p:txBody>
      </p:sp>
      <p:sp>
        <p:nvSpPr>
          <p:cNvPr id="20" name="Rectangle 12"/>
          <p:cNvSpPr/>
          <p:nvPr/>
        </p:nvSpPr>
        <p:spPr>
          <a:xfrm>
            <a:off x="7551536" y="4077956"/>
            <a:ext cx="4576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  <a:cs typeface="Ubuntu"/>
              </a:rPr>
              <a:t>Погибают растения</a:t>
            </a:r>
          </a:p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  <a:cs typeface="Ubuntu"/>
              </a:rPr>
              <a:t>и насекомые, </a:t>
            </a:r>
          </a:p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  <a:cs typeface="Ubuntu"/>
              </a:rPr>
              <a:t>звери и птицы </a:t>
            </a:r>
            <a:endParaRPr lang="ru-RU" sz="3600" dirty="0">
              <a:solidFill>
                <a:schemeClr val="bg1"/>
              </a:solidFill>
              <a:cs typeface="Ubuntu"/>
            </a:endParaRPr>
          </a:p>
        </p:txBody>
      </p:sp>
      <p:pic>
        <p:nvPicPr>
          <p:cNvPr id="21" name="Picture 20" descr="5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361" y="2278114"/>
            <a:ext cx="5519529" cy="55195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GO-GP-vert-RVB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hape 197"/>
          <p:cNvSpPr/>
          <p:nvPr/>
        </p:nvSpPr>
        <p:spPr>
          <a:xfrm>
            <a:off x="651432" y="1035875"/>
            <a:ext cx="11995743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pc="-150" dirty="0" smtClean="0"/>
              <a:t>ЧЕМ ОПАСНЫ ПОЖАРЫ</a:t>
            </a:r>
            <a:r>
              <a:rPr lang="ru-RU" spc="-150" dirty="0"/>
              <a:t>?</a:t>
            </a:r>
          </a:p>
        </p:txBody>
      </p:sp>
      <p:sp>
        <p:nvSpPr>
          <p:cNvPr id="15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8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63605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66365" y="3906983"/>
            <a:ext cx="4273720" cy="1376998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071977" y="5252862"/>
            <a:ext cx="2031304" cy="593225"/>
          </a:xfrm>
          <a:prstGeom prst="rect">
            <a:avLst/>
          </a:prstGeom>
          <a:solidFill>
            <a:srgbClr val="66CC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1650"/>
            <a:ext cx="378284" cy="317501"/>
          </a:xfrm>
          <a:prstGeom prst="rect">
            <a:avLst/>
          </a:prstGeom>
          <a:solidFill>
            <a:srgbClr val="FFFFFF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937490" y="1008568"/>
            <a:ext cx="11480801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FFFFFF"/>
                </a:solidFill>
              </a:defRPr>
            </a:pPr>
            <a:r>
              <a:rPr lang="ru-RU" dirty="0" smtClean="0"/>
              <a:t>ЧЕМ ОПАСНЫ ПОЖАИРЫ? </a:t>
            </a:r>
            <a:endParaRPr lang="ru-RU" dirty="0"/>
          </a:p>
        </p:txBody>
      </p:sp>
      <p:sp>
        <p:nvSpPr>
          <p:cNvPr id="20" name="Rectangle 12"/>
          <p:cNvSpPr/>
          <p:nvPr/>
        </p:nvSpPr>
        <p:spPr>
          <a:xfrm>
            <a:off x="7799445" y="4060642"/>
            <a:ext cx="4576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chemeClr val="bg1"/>
                </a:solidFill>
                <a:cs typeface="Ubuntu"/>
              </a:rPr>
              <a:t>Дым от пожаров вредит здоровью людей </a:t>
            </a:r>
            <a:endParaRPr lang="ru-RU" sz="3600" dirty="0">
              <a:solidFill>
                <a:schemeClr val="bg1"/>
              </a:solidFill>
              <a:cs typeface="Ubuntu"/>
            </a:endParaRPr>
          </a:p>
        </p:txBody>
      </p:sp>
      <p:pic>
        <p:nvPicPr>
          <p:cNvPr id="12" name="Picture 2" descr="C:\Users\pstogniy\Desktop\logo\GP-logo-2019-white-[source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6" y="509562"/>
            <a:ext cx="2254044" cy="35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LOGO-GP-vert-RVB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11200" y="558800"/>
            <a:ext cx="2133600" cy="336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22" descr="5-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02" y="2248686"/>
            <a:ext cx="5520131" cy="5520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Shape 197"/>
          <p:cNvSpPr/>
          <p:nvPr/>
        </p:nvSpPr>
        <p:spPr>
          <a:xfrm>
            <a:off x="651432" y="1035875"/>
            <a:ext cx="11995743" cy="979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algn="ctr">
              <a:lnSpc>
                <a:spcPct val="100000"/>
              </a:lnSpc>
              <a:defRPr sz="5700" b="1">
                <a:solidFill>
                  <a:srgbClr val="73BE31"/>
                </a:solidFill>
              </a:defRPr>
            </a:pPr>
            <a:r>
              <a:rPr lang="ru-RU" spc="-150" dirty="0" smtClean="0"/>
              <a:t>ЧЕМ ОПАСНЫ ПОЖАРЫ?</a:t>
            </a:r>
            <a:endParaRPr lang="ru-RU" spc="-150" dirty="0"/>
          </a:p>
        </p:txBody>
      </p:sp>
      <p:sp>
        <p:nvSpPr>
          <p:cNvPr id="16" name="Shape 194"/>
          <p:cNvSpPr>
            <a:spLocks noGrp="1"/>
          </p:cNvSpPr>
          <p:nvPr>
            <p:ph type="sldNum" sz="quarter" idx="4294967295"/>
          </p:nvPr>
        </p:nvSpPr>
        <p:spPr>
          <a:xfrm>
            <a:off x="11861800" y="508000"/>
            <a:ext cx="378284" cy="317501"/>
          </a:xfrm>
          <a:prstGeom prst="rect">
            <a:avLst/>
          </a:prstGeom>
          <a:solidFill>
            <a:srgbClr val="73BE31"/>
          </a:solidFill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9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61447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GPF-Modele-Powerpoint-2017 (1)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xmlns="" name="GPF-Modele-Powerpoint-v5b [Lecture seule]" id="{7BD9A193-16CC-44C6-8A13-1A640D1E05C5}" vid="{E4554DE4-DA7D-49F0-91D9-0BC58325753E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842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GPF-Modele-Powerpoint-2017 (1)</Template>
  <TotalTime>2734</TotalTime>
  <Words>412</Words>
  <Application>Microsoft Office PowerPoint</Application>
  <PresentationFormat>Произвольный</PresentationFormat>
  <Paragraphs>104</Paragraphs>
  <Slides>24</Slides>
  <Notes>1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GPF-Modele-Powerpoint-2017 (1)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только увидели пожар, сразу сообщите родителям и взрослым  о нём и о том, где вы находитесь!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emakurin</dc:creator>
  <cp:lastModifiedBy>МБДОУ</cp:lastModifiedBy>
  <cp:revision>131</cp:revision>
  <dcterms:created xsi:type="dcterms:W3CDTF">2019-04-26T13:44:53Z</dcterms:created>
  <dcterms:modified xsi:type="dcterms:W3CDTF">2021-04-05T07:10:32Z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